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s/comment1.xml" ContentType="application/vnd.openxmlformats-officedocument.presentationml.comments+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jpeg" ContentType="image/jpeg"/>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Author id="0" name="Rocco Mancini" initials="RM" lastIdx="1" clrIdx="0"/>
</p:cmAuthorLst>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comments" Target="comments/comment1.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s>

</file>

<file path=ppt/comments/comment1.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0" dt="2024-06-04T12:12:18.497" idx="1">
    <p:pos x="1920" y="1600"/>
    <p:text>Tenuto conto che il video è di circa 13 minuti, è opportuno chiudere l’intervento con questo video e rinviare ad altra sessione i contenuti successivi.</p:text>
    <p:extLst>
      <p:ext uri="{C676402C-5697-4E1C-873F-D02D1690AC5C}">
        <p15:threadingInfo xmlns:p15="http://schemas.microsoft.com/office/powerpoint/2012/main" timeZoneBias="-120"/>
      </p:ext>
    </p:extLst>
  </p:cm>
</p:cmLst>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80" name="Shape 80"/>
          <p:cNvSpPr/>
          <p:nvPr>
            <p:ph type="sldImg"/>
          </p:nvPr>
        </p:nvSpPr>
        <p:spPr>
          <a:xfrm>
            <a:off x="1143000" y="685800"/>
            <a:ext cx="4572000" cy="3429000"/>
          </a:xfrm>
          <a:prstGeom prst="rect">
            <a:avLst/>
          </a:prstGeom>
        </p:spPr>
        <p:txBody>
          <a:bodyPr/>
          <a:lstStyle/>
          <a:p>
            <a:pPr/>
          </a:p>
        </p:txBody>
      </p:sp>
      <p:sp>
        <p:nvSpPr>
          <p:cNvPr id="81" name="Shape 8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a:p>
        </p:txBody>
      </p:sp>
      <p:sp>
        <p:nvSpPr>
          <p:cNvPr id="126" name="Shape 126"/>
          <p:cNvSpPr/>
          <p:nvPr>
            <p:ph type="body" sz="quarter" idx="1"/>
          </p:nvPr>
        </p:nvSpPr>
        <p:spPr>
          <a:prstGeom prst="rect">
            <a:avLst/>
          </a:prstGeom>
        </p:spPr>
        <p:txBody>
          <a:bodyPr/>
          <a:lstStyle/>
          <a:p>
            <a:pPr/>
            <a:r>
              <a:t>Da pecus deriva pecunia</a:t>
            </a:r>
          </a:p>
          <a:p>
            <a:pPr/>
            <a:r>
              <a:t>Da sal, salarium=razione di sale deriva salario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hape 135"/>
          <p:cNvSpPr/>
          <p:nvPr>
            <p:ph type="sldImg"/>
          </p:nvPr>
        </p:nvSpPr>
        <p:spPr>
          <a:prstGeom prst="rect">
            <a:avLst/>
          </a:prstGeom>
        </p:spPr>
        <p:txBody>
          <a:bodyPr/>
          <a:lstStyle/>
          <a:p>
            <a:pPr/>
          </a:p>
        </p:txBody>
      </p:sp>
      <p:sp>
        <p:nvSpPr>
          <p:cNvPr id="136" name="Shape 136"/>
          <p:cNvSpPr/>
          <p:nvPr>
            <p:ph type="body" sz="quarter" idx="1"/>
          </p:nvPr>
        </p:nvSpPr>
        <p:spPr>
          <a:prstGeom prst="rect">
            <a:avLst/>
          </a:prstGeom>
        </p:spPr>
        <p:txBody>
          <a:bodyPr/>
          <a:lstStyle/>
          <a:p>
            <a:pPr/>
            <a:r>
              <a:t>Una </a:t>
            </a:r>
            <a:r>
              <a:rPr b="1"/>
              <a:t>pietra di paragone</a:t>
            </a:r>
            <a:r>
              <a:t> è una tavoletta di pietra scura (basanite, ardesia o lidite), utilizzata per saggiare leghe di metalli preziosi.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Shape 143"/>
          <p:cNvSpPr/>
          <p:nvPr>
            <p:ph type="sldImg"/>
          </p:nvPr>
        </p:nvSpPr>
        <p:spPr>
          <a:prstGeom prst="rect">
            <a:avLst/>
          </a:prstGeom>
        </p:spPr>
        <p:txBody>
          <a:bodyPr/>
          <a:lstStyle/>
          <a:p>
            <a:pPr/>
          </a:p>
        </p:txBody>
      </p:sp>
      <p:sp>
        <p:nvSpPr>
          <p:cNvPr id="144" name="Shape 144"/>
          <p:cNvSpPr/>
          <p:nvPr>
            <p:ph type="body" sz="quarter" idx="1"/>
          </p:nvPr>
        </p:nvSpPr>
        <p:spPr>
          <a:prstGeom prst="rect">
            <a:avLst/>
          </a:prstGeom>
        </p:spPr>
        <p:txBody>
          <a:bodyPr/>
          <a:lstStyle/>
          <a:p>
            <a:pPr/>
            <a:r>
              <a:t>Quaderni didattici Banca d’Italia : Moneta e Strumenti di pagamento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Problema di facile soluzione (terza elementare; da fare se nelle classi ci sono BES; il gruppo deve essere misto e, se in possesso del kit di monete, farlo con le monete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1_Title page - Text - Standard">
    <p:spTree>
      <p:nvGrpSpPr>
        <p:cNvPr id="1" name=""/>
        <p:cNvGrpSpPr/>
        <p:nvPr/>
      </p:nvGrpSpPr>
      <p:grpSpPr>
        <a:xfrm>
          <a:off x="0" y="0"/>
          <a:ext cx="0" cy="0"/>
          <a:chOff x="0" y="0"/>
          <a:chExt cx="0" cy="0"/>
        </a:xfrm>
      </p:grpSpPr>
      <p:pic>
        <p:nvPicPr>
          <p:cNvPr id="13" name="Google Shape;15;p2" descr="Google Shape;15;p2"/>
          <p:cNvPicPr>
            <a:picLocks noChangeAspect="1"/>
          </p:cNvPicPr>
          <p:nvPr/>
        </p:nvPicPr>
        <p:blipFill>
          <a:blip r:embed="rId2">
            <a:extLst/>
          </a:blip>
          <a:stretch>
            <a:fillRect/>
          </a:stretch>
        </p:blipFill>
        <p:spPr>
          <a:xfrm>
            <a:off x="0" y="4280398"/>
            <a:ext cx="9144000" cy="2592005"/>
          </a:xfrm>
          <a:prstGeom prst="rect">
            <a:avLst/>
          </a:prstGeom>
          <a:ln w="12700">
            <a:miter lim="400000"/>
          </a:ln>
          <a:effectLst>
            <a:outerShdw sx="100000" sy="100000" kx="0" ky="0" algn="b" rotWithShape="0" blurRad="50800" dist="50800" dir="5400000">
              <a:srgbClr val="000000">
                <a:alpha val="0"/>
              </a:srgbClr>
            </a:outerShdw>
          </a:effectLst>
        </p:spPr>
      </p:pic>
      <p:sp>
        <p:nvSpPr>
          <p:cNvPr id="14" name="Corpo livello uno…"/>
          <p:cNvSpPr txBox="1"/>
          <p:nvPr>
            <p:ph type="body" sz="quarter" idx="1"/>
          </p:nvPr>
        </p:nvSpPr>
        <p:spPr>
          <a:xfrm>
            <a:off x="539999" y="4942799"/>
            <a:ext cx="5040003" cy="208806"/>
          </a:xfrm>
          <a:prstGeom prst="rect">
            <a:avLst/>
          </a:prstGeom>
        </p:spPr>
        <p:txBody>
          <a:bodyPr anchor="b"/>
          <a:lstStyle>
            <a:lvl1pPr marL="0" indent="228600">
              <a:spcBef>
                <a:spcPts val="0"/>
              </a:spcBef>
              <a:buClrTx/>
              <a:buSzTx/>
              <a:buFontTx/>
              <a:buNone/>
              <a:defRPr b="1" sz="1000">
                <a:solidFill>
                  <a:srgbClr val="FFFFFF"/>
                </a:solidFill>
                <a:latin typeface="Calibri"/>
                <a:ea typeface="Calibri"/>
                <a:cs typeface="Calibri"/>
                <a:sym typeface="Calibri"/>
              </a:defRPr>
            </a:lvl1pPr>
            <a:lvl2pPr marL="0" indent="228600">
              <a:spcBef>
                <a:spcPts val="0"/>
              </a:spcBef>
              <a:buClrTx/>
              <a:buSzTx/>
              <a:buFontTx/>
              <a:buNone/>
              <a:defRPr b="1" sz="1000">
                <a:solidFill>
                  <a:srgbClr val="FFFFFF"/>
                </a:solidFill>
                <a:latin typeface="Calibri"/>
                <a:ea typeface="Calibri"/>
                <a:cs typeface="Calibri"/>
                <a:sym typeface="Calibri"/>
              </a:defRPr>
            </a:lvl2pPr>
            <a:lvl3pPr marL="0" indent="228600">
              <a:spcBef>
                <a:spcPts val="0"/>
              </a:spcBef>
              <a:buClrTx/>
              <a:buSzTx/>
              <a:buFontTx/>
              <a:buNone/>
              <a:defRPr b="1" sz="1000">
                <a:solidFill>
                  <a:srgbClr val="FFFFFF"/>
                </a:solidFill>
                <a:latin typeface="Calibri"/>
                <a:ea typeface="Calibri"/>
                <a:cs typeface="Calibri"/>
                <a:sym typeface="Calibri"/>
              </a:defRPr>
            </a:lvl3pPr>
            <a:lvl4pPr marL="0" indent="228600">
              <a:spcBef>
                <a:spcPts val="0"/>
              </a:spcBef>
              <a:buClrTx/>
              <a:buSzTx/>
              <a:buFontTx/>
              <a:buNone/>
              <a:defRPr b="1" sz="1000">
                <a:solidFill>
                  <a:srgbClr val="FFFFFF"/>
                </a:solidFill>
                <a:latin typeface="Calibri"/>
                <a:ea typeface="Calibri"/>
                <a:cs typeface="Calibri"/>
                <a:sym typeface="Calibri"/>
              </a:defRPr>
            </a:lvl4pPr>
            <a:lvl5pPr marL="0" indent="228600">
              <a:spcBef>
                <a:spcPts val="0"/>
              </a:spcBef>
              <a:buClrTx/>
              <a:buSzTx/>
              <a:buFontTx/>
              <a:buNone/>
              <a:defRPr b="1" sz="1000">
                <a:solidFill>
                  <a:srgbClr val="FFFFFF"/>
                </a:solidFill>
                <a:latin typeface="Calibri"/>
                <a:ea typeface="Calibri"/>
                <a:cs typeface="Calibri"/>
                <a:sym typeface="Calibri"/>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5" name="Google Shape;17;p2"/>
          <p:cNvSpPr txBox="1"/>
          <p:nvPr>
            <p:ph type="body" sz="quarter" idx="21"/>
          </p:nvPr>
        </p:nvSpPr>
        <p:spPr>
          <a:xfrm>
            <a:off x="539748" y="4546798"/>
            <a:ext cx="5040003" cy="208801"/>
          </a:xfrm>
          <a:prstGeom prst="rect">
            <a:avLst/>
          </a:prstGeom>
        </p:spPr>
        <p:txBody>
          <a:bodyPr/>
          <a:lstStyle/>
          <a:p>
            <a:pPr/>
          </a:p>
        </p:txBody>
      </p:sp>
      <p:sp>
        <p:nvSpPr>
          <p:cNvPr id="16" name="Google Shape;18;p2"/>
          <p:cNvSpPr txBox="1"/>
          <p:nvPr>
            <p:ph type="body" sz="quarter" idx="22"/>
          </p:nvPr>
        </p:nvSpPr>
        <p:spPr>
          <a:xfrm>
            <a:off x="539748" y="3279599"/>
            <a:ext cx="8179201" cy="828006"/>
          </a:xfrm>
          <a:prstGeom prst="rect">
            <a:avLst/>
          </a:prstGeom>
        </p:spPr>
        <p:txBody>
          <a:bodyPr anchor="b"/>
          <a:lstStyle/>
          <a:p>
            <a:pPr/>
          </a:p>
        </p:txBody>
      </p:sp>
      <p:sp>
        <p:nvSpPr>
          <p:cNvPr id="17" name="Titolo Testo"/>
          <p:cNvSpPr txBox="1"/>
          <p:nvPr>
            <p:ph type="title"/>
          </p:nvPr>
        </p:nvSpPr>
        <p:spPr>
          <a:xfrm>
            <a:off x="539999" y="892801"/>
            <a:ext cx="6663602" cy="422879"/>
          </a:xfrm>
          <a:prstGeom prst="rect">
            <a:avLst/>
          </a:prstGeom>
        </p:spPr>
        <p:txBody>
          <a:bodyPr/>
          <a:lstStyle>
            <a:lvl1pPr>
              <a:lnSpc>
                <a:spcPct val="94117"/>
              </a:lnSpc>
              <a:defRPr sz="3400"/>
            </a:lvl1pPr>
          </a:lstStyle>
          <a:p>
            <a:pPr/>
            <a:r>
              <a:t>Titolo Testo</a:t>
            </a:r>
          </a:p>
        </p:txBody>
      </p:sp>
      <p:sp>
        <p:nvSpPr>
          <p:cNvPr id="18" name="Numero diapositiva"/>
          <p:cNvSpPr txBox="1"/>
          <p:nvPr>
            <p:ph type="sldNum" sz="quarter" idx="2"/>
          </p:nvPr>
        </p:nvSpPr>
        <p:spPr>
          <a:xfrm>
            <a:off x="8900026" y="6333132"/>
            <a:ext cx="205458" cy="166762"/>
          </a:xfrm>
          <a:prstGeom prst="rect">
            <a:avLst/>
          </a:prstGeom>
        </p:spPr>
        <p:txBody>
          <a:bodyPr/>
          <a:lstStyle>
            <a:lvl1pPr indent="25400" algn="r">
              <a:defRPr sz="13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ternal Slide - 1 Column Text">
    <p:spTree>
      <p:nvGrpSpPr>
        <p:cNvPr id="1" name=""/>
        <p:cNvGrpSpPr/>
        <p:nvPr/>
      </p:nvGrpSpPr>
      <p:grpSpPr>
        <a:xfrm>
          <a:off x="0" y="0"/>
          <a:ext cx="0" cy="0"/>
          <a:chOff x="0" y="0"/>
          <a:chExt cx="0" cy="0"/>
        </a:xfrm>
      </p:grpSpPr>
      <p:sp>
        <p:nvSpPr>
          <p:cNvPr id="25" name="Corpo livello uno…"/>
          <p:cNvSpPr txBox="1"/>
          <p:nvPr>
            <p:ph type="body" sz="half"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26" name="Titolo Testo"/>
          <p:cNvSpPr txBox="1"/>
          <p:nvPr>
            <p:ph type="title"/>
          </p:nvPr>
        </p:nvSpPr>
        <p:spPr>
          <a:prstGeom prst="rect">
            <a:avLst/>
          </a:prstGeom>
        </p:spPr>
        <p:txBody>
          <a:bodyPr/>
          <a:lstStyle/>
          <a:p>
            <a:pPr/>
            <a:r>
              <a:t>Titolo Testo</a:t>
            </a:r>
          </a:p>
        </p:txBody>
      </p:sp>
      <p:sp>
        <p:nvSpPr>
          <p:cNvPr id="2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BJECT">
    <p:spTree>
      <p:nvGrpSpPr>
        <p:cNvPr id="1" name=""/>
        <p:cNvGrpSpPr/>
        <p:nvPr/>
      </p:nvGrpSpPr>
      <p:grpSpPr>
        <a:xfrm>
          <a:off x="0" y="0"/>
          <a:ext cx="0" cy="0"/>
          <a:chOff x="0" y="0"/>
          <a:chExt cx="0" cy="0"/>
        </a:xfrm>
      </p:grpSpPr>
      <p:sp>
        <p:nvSpPr>
          <p:cNvPr id="34" name="Titolo Testo"/>
          <p:cNvSpPr txBox="1"/>
          <p:nvPr>
            <p:ph type="title"/>
          </p:nvPr>
        </p:nvSpPr>
        <p:spPr>
          <a:xfrm>
            <a:off x="382931" y="1172032"/>
            <a:ext cx="8378140" cy="338560"/>
          </a:xfrm>
          <a:prstGeom prst="rect">
            <a:avLst/>
          </a:prstGeom>
        </p:spPr>
        <p:txBody>
          <a:bodyPr/>
          <a:lstStyle>
            <a:lvl1pPr>
              <a:defRPr b="0"/>
            </a:lvl1pPr>
          </a:lstStyle>
          <a:p>
            <a:pPr/>
            <a:r>
              <a:t>Titolo Testo</a:t>
            </a:r>
          </a:p>
        </p:txBody>
      </p:sp>
      <p:sp>
        <p:nvSpPr>
          <p:cNvPr id="35" name="Corpo livello uno…"/>
          <p:cNvSpPr txBox="1"/>
          <p:nvPr>
            <p:ph type="body" sz="quarter" idx="1"/>
          </p:nvPr>
        </p:nvSpPr>
        <p:spPr>
          <a:xfrm>
            <a:off x="1371600" y="3840479"/>
            <a:ext cx="6400800" cy="184672"/>
          </a:xfrm>
          <a:prstGeom prst="rect">
            <a:avLst/>
          </a:prstGeom>
        </p:spPr>
        <p:txBody>
          <a:bodyPr/>
          <a:lstStyle>
            <a:lvl1pPr marL="0" indent="228600">
              <a:spcBef>
                <a:spcPts val="0"/>
              </a:spcBef>
              <a:buClrTx/>
              <a:buSzTx/>
              <a:buFontTx/>
              <a:buNone/>
            </a:lvl1pPr>
            <a:lvl2pPr marL="0" indent="228600">
              <a:spcBef>
                <a:spcPts val="0"/>
              </a:spcBef>
              <a:buClrTx/>
              <a:buSzTx/>
              <a:buFontTx/>
              <a:buNone/>
            </a:lvl2pPr>
            <a:lvl3pPr marL="0" indent="228600">
              <a:spcBef>
                <a:spcPts val="0"/>
              </a:spcBef>
              <a:buClrTx/>
              <a:buSzTx/>
              <a:buFontTx/>
              <a:buNone/>
            </a:lvl3pPr>
            <a:lvl4pPr marL="0" indent="228600">
              <a:spcBef>
                <a:spcPts val="0"/>
              </a:spcBef>
              <a:buClrTx/>
              <a:buSzTx/>
              <a:buFontTx/>
              <a:buNone/>
            </a:lvl4pPr>
            <a:lvl5pPr marL="0" indent="228600">
              <a:spcBef>
                <a:spcPts val="0"/>
              </a:spcBef>
              <a:buClrTx/>
              <a:buSzTx/>
              <a:buFontTx/>
              <a:buNone/>
            </a:lvl5pPr>
          </a:lstStyle>
          <a:p>
            <a:pPr/>
            <a:r>
              <a:t>Corpo livello uno</a:t>
            </a:r>
          </a:p>
          <a:p>
            <a:pPr lvl="1"/>
            <a:r>
              <a:t>Corpo livello due</a:t>
            </a:r>
          </a:p>
          <a:p>
            <a:pPr lvl="2"/>
            <a:r>
              <a:t>Corpo livello tre</a:t>
            </a:r>
          </a:p>
          <a:p>
            <a:pPr lvl="3"/>
            <a:r>
              <a:t>Corpo livello quattro</a:t>
            </a:r>
          </a:p>
          <a:p>
            <a:pPr lvl="4"/>
            <a:r>
              <a:t>Corpo livello cinque</a:t>
            </a:r>
          </a:p>
        </p:txBody>
      </p:sp>
      <p:sp>
        <p:nvSpPr>
          <p:cNvPr id="36" name="Numero diapositiva"/>
          <p:cNvSpPr txBox="1"/>
          <p:nvPr>
            <p:ph type="sldNum" sz="quarter" idx="2"/>
          </p:nvPr>
        </p:nvSpPr>
        <p:spPr>
          <a:xfrm>
            <a:off x="244651" y="6420179"/>
            <a:ext cx="192584" cy="156865"/>
          </a:xfrm>
          <a:prstGeom prst="rect">
            <a:avLst/>
          </a:prstGeom>
        </p:spPr>
        <p:txBody>
          <a:bodyPr/>
          <a:lstStyle>
            <a:lvl1pPr indent="25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43" name="Google Shape;55;p9"/>
          <p:cNvSpPr/>
          <p:nvPr/>
        </p:nvSpPr>
        <p:spPr>
          <a:xfrm>
            <a:off x="-1" y="1026033"/>
            <a:ext cx="9144001" cy="1"/>
          </a:xfrm>
          <a:prstGeom prst="line">
            <a:avLst/>
          </a:prstGeom>
          <a:ln w="19050">
            <a:solidFill>
              <a:srgbClr val="00A197"/>
            </a:solidFill>
          </a:ln>
        </p:spPr>
        <p:txBody>
          <a:bodyPr lIns="45718" tIns="45718" rIns="45718" bIns="45718"/>
          <a:lstStyle/>
          <a:p>
            <a:pPr/>
          </a:p>
        </p:txBody>
      </p:sp>
      <p:sp>
        <p:nvSpPr>
          <p:cNvPr id="44" name="Titolo Testo"/>
          <p:cNvSpPr txBox="1"/>
          <p:nvPr>
            <p:ph type="title"/>
          </p:nvPr>
        </p:nvSpPr>
        <p:spPr>
          <a:xfrm>
            <a:off x="257351" y="147954"/>
            <a:ext cx="8186423" cy="338555"/>
          </a:xfrm>
          <a:prstGeom prst="rect">
            <a:avLst/>
          </a:prstGeom>
        </p:spPr>
        <p:txBody>
          <a:bodyPr/>
          <a:lstStyle/>
          <a:p>
            <a:pPr/>
            <a:r>
              <a:t>Titolo Testo</a:t>
            </a:r>
          </a:p>
        </p:txBody>
      </p:sp>
      <p:sp>
        <p:nvSpPr>
          <p:cNvPr id="45" name="Corpo livello uno…"/>
          <p:cNvSpPr txBox="1"/>
          <p:nvPr>
            <p:ph type="body" sz="quarter" idx="1"/>
          </p:nvPr>
        </p:nvSpPr>
        <p:spPr>
          <a:xfrm>
            <a:off x="368631" y="1954477"/>
            <a:ext cx="8411845" cy="184672"/>
          </a:xfrm>
          <a:prstGeom prst="rect">
            <a:avLst/>
          </a:prstGeom>
        </p:spPr>
        <p:txBody>
          <a:bodyPr/>
          <a:lstStyle>
            <a:lvl1pPr marL="0" indent="228600">
              <a:spcBef>
                <a:spcPts val="0"/>
              </a:spcBef>
              <a:buClrTx/>
              <a:buSzTx/>
              <a:buFontTx/>
              <a:buNone/>
            </a:lvl1pPr>
            <a:lvl2pPr marL="0" indent="228600">
              <a:spcBef>
                <a:spcPts val="0"/>
              </a:spcBef>
              <a:buClrTx/>
              <a:buSzTx/>
              <a:buFontTx/>
              <a:buNone/>
            </a:lvl2pPr>
            <a:lvl3pPr marL="0" indent="228600">
              <a:spcBef>
                <a:spcPts val="0"/>
              </a:spcBef>
              <a:buClrTx/>
              <a:buSzTx/>
              <a:buFontTx/>
              <a:buNone/>
            </a:lvl3pPr>
            <a:lvl4pPr marL="0" indent="228600">
              <a:spcBef>
                <a:spcPts val="0"/>
              </a:spcBef>
              <a:buClrTx/>
              <a:buSzTx/>
              <a:buFontTx/>
              <a:buNone/>
            </a:lvl4pPr>
            <a:lvl5pPr marL="0" indent="228600">
              <a:spcBef>
                <a:spcPts val="0"/>
              </a:spcBef>
              <a:buClrTx/>
              <a:buSzTx/>
              <a:buFontTx/>
              <a:buNone/>
            </a:lvl5pPr>
          </a:lstStyle>
          <a:p>
            <a:pPr/>
            <a:r>
              <a:t>Corpo livello uno</a:t>
            </a:r>
          </a:p>
          <a:p>
            <a:pPr lvl="1"/>
            <a:r>
              <a:t>Corpo livello due</a:t>
            </a:r>
          </a:p>
          <a:p>
            <a:pPr lvl="2"/>
            <a:r>
              <a:t>Corpo livello tre</a:t>
            </a:r>
          </a:p>
          <a:p>
            <a:pPr lvl="3"/>
            <a:r>
              <a:t>Corpo livello quattro</a:t>
            </a:r>
          </a:p>
          <a:p>
            <a:pPr lvl="4"/>
            <a:r>
              <a:t>Corpo livello cinque</a:t>
            </a:r>
          </a:p>
        </p:txBody>
      </p:sp>
      <p:sp>
        <p:nvSpPr>
          <p:cNvPr id="46" name="Numero diapositiva"/>
          <p:cNvSpPr txBox="1"/>
          <p:nvPr>
            <p:ph type="sldNum" sz="quarter" idx="2"/>
          </p:nvPr>
        </p:nvSpPr>
        <p:spPr>
          <a:xfrm>
            <a:off x="244651" y="6420179"/>
            <a:ext cx="192584" cy="156865"/>
          </a:xfrm>
          <a:prstGeom prst="rect">
            <a:avLst/>
          </a:prstGeom>
        </p:spPr>
        <p:txBody>
          <a:bodyPr/>
          <a:lstStyle>
            <a:lvl1pPr indent="25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spTree>
      <p:nvGrpSpPr>
        <p:cNvPr id="1" name=""/>
        <p:cNvGrpSpPr/>
        <p:nvPr/>
      </p:nvGrpSpPr>
      <p:grpSpPr>
        <a:xfrm>
          <a:off x="0" y="0"/>
          <a:ext cx="0" cy="0"/>
          <a:chOff x="0" y="0"/>
          <a:chExt cx="0" cy="0"/>
        </a:xfrm>
      </p:grpSpPr>
      <p:sp>
        <p:nvSpPr>
          <p:cNvPr id="53" name="Google Shape;55;p9"/>
          <p:cNvSpPr/>
          <p:nvPr/>
        </p:nvSpPr>
        <p:spPr>
          <a:xfrm>
            <a:off x="-1" y="1026033"/>
            <a:ext cx="9144001" cy="1"/>
          </a:xfrm>
          <a:prstGeom prst="line">
            <a:avLst/>
          </a:prstGeom>
          <a:ln w="19050">
            <a:solidFill>
              <a:srgbClr val="00A197"/>
            </a:solidFill>
          </a:ln>
        </p:spPr>
        <p:txBody>
          <a:bodyPr lIns="45718" tIns="45718" rIns="45718" bIns="45718"/>
          <a:lstStyle/>
          <a:p>
            <a:pPr/>
          </a:p>
        </p:txBody>
      </p:sp>
      <p:sp>
        <p:nvSpPr>
          <p:cNvPr id="54" name="Titolo Testo"/>
          <p:cNvSpPr txBox="1"/>
          <p:nvPr>
            <p:ph type="title"/>
          </p:nvPr>
        </p:nvSpPr>
        <p:spPr>
          <a:xfrm>
            <a:off x="257351" y="147954"/>
            <a:ext cx="8186423" cy="338555"/>
          </a:xfrm>
          <a:prstGeom prst="rect">
            <a:avLst/>
          </a:prstGeom>
        </p:spPr>
        <p:txBody>
          <a:bodyPr/>
          <a:lstStyle/>
          <a:p>
            <a:pPr/>
            <a:r>
              <a:t>Titolo Testo</a:t>
            </a:r>
          </a:p>
        </p:txBody>
      </p:sp>
      <p:sp>
        <p:nvSpPr>
          <p:cNvPr id="55" name="Corpo livello uno…"/>
          <p:cNvSpPr txBox="1"/>
          <p:nvPr>
            <p:ph type="body" sz="quarter" idx="1"/>
          </p:nvPr>
        </p:nvSpPr>
        <p:spPr>
          <a:xfrm>
            <a:off x="457200" y="1577338"/>
            <a:ext cx="3977641" cy="184672"/>
          </a:xfrm>
          <a:prstGeom prst="rect">
            <a:avLst/>
          </a:prstGeom>
        </p:spPr>
        <p:txBody>
          <a:bodyPr/>
          <a:lstStyle>
            <a:lvl1pPr marL="0" indent="228600">
              <a:spcBef>
                <a:spcPts val="0"/>
              </a:spcBef>
              <a:buClrTx/>
              <a:buSzTx/>
              <a:buFontTx/>
              <a:buNone/>
            </a:lvl1pPr>
            <a:lvl2pPr marL="0" indent="228600">
              <a:spcBef>
                <a:spcPts val="0"/>
              </a:spcBef>
              <a:buClrTx/>
              <a:buSzTx/>
              <a:buFontTx/>
              <a:buNone/>
            </a:lvl2pPr>
            <a:lvl3pPr marL="0" indent="228600">
              <a:spcBef>
                <a:spcPts val="0"/>
              </a:spcBef>
              <a:buClrTx/>
              <a:buSzTx/>
              <a:buFontTx/>
              <a:buNone/>
            </a:lvl3pPr>
            <a:lvl4pPr marL="0" indent="228600">
              <a:spcBef>
                <a:spcPts val="0"/>
              </a:spcBef>
              <a:buClrTx/>
              <a:buSzTx/>
              <a:buFontTx/>
              <a:buNone/>
            </a:lvl4pPr>
            <a:lvl5pPr marL="0" indent="228600">
              <a:spcBef>
                <a:spcPts val="0"/>
              </a:spcBef>
              <a:buClrTx/>
              <a:buSzTx/>
              <a:buFontTx/>
              <a:buNone/>
            </a:lvl5pPr>
          </a:lstStyle>
          <a:p>
            <a:pPr/>
            <a:r>
              <a:t>Corpo livello uno</a:t>
            </a:r>
          </a:p>
          <a:p>
            <a:pPr lvl="1"/>
            <a:r>
              <a:t>Corpo livello due</a:t>
            </a:r>
          </a:p>
          <a:p>
            <a:pPr lvl="2"/>
            <a:r>
              <a:t>Corpo livello tre</a:t>
            </a:r>
          </a:p>
          <a:p>
            <a:pPr lvl="3"/>
            <a:r>
              <a:t>Corpo livello quattro</a:t>
            </a:r>
          </a:p>
          <a:p>
            <a:pPr lvl="4"/>
            <a:r>
              <a:t>Corpo livello cinque</a:t>
            </a:r>
          </a:p>
        </p:txBody>
      </p:sp>
      <p:sp>
        <p:nvSpPr>
          <p:cNvPr id="56" name="Google Shape;52;p8"/>
          <p:cNvSpPr txBox="1"/>
          <p:nvPr>
            <p:ph type="body" sz="quarter" idx="21"/>
          </p:nvPr>
        </p:nvSpPr>
        <p:spPr>
          <a:xfrm>
            <a:off x="4709159" y="1577338"/>
            <a:ext cx="3977641" cy="184672"/>
          </a:xfrm>
          <a:prstGeom prst="rect">
            <a:avLst/>
          </a:prstGeom>
        </p:spPr>
        <p:txBody>
          <a:bodyPr/>
          <a:lstStyle/>
          <a:p>
            <a:pPr/>
          </a:p>
        </p:txBody>
      </p:sp>
      <p:sp>
        <p:nvSpPr>
          <p:cNvPr id="57" name="Numero diapositiva"/>
          <p:cNvSpPr txBox="1"/>
          <p:nvPr>
            <p:ph type="sldNum" sz="quarter" idx="2"/>
          </p:nvPr>
        </p:nvSpPr>
        <p:spPr>
          <a:xfrm>
            <a:off x="244651" y="6420179"/>
            <a:ext cx="192584" cy="156865"/>
          </a:xfrm>
          <a:prstGeom prst="rect">
            <a:avLst/>
          </a:prstGeom>
        </p:spPr>
        <p:txBody>
          <a:bodyPr/>
          <a:lstStyle>
            <a:lvl1pPr indent="25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64" name="Google Shape;55;p9"/>
          <p:cNvSpPr/>
          <p:nvPr/>
        </p:nvSpPr>
        <p:spPr>
          <a:xfrm>
            <a:off x="-1" y="1026033"/>
            <a:ext cx="9144001" cy="1"/>
          </a:xfrm>
          <a:prstGeom prst="line">
            <a:avLst/>
          </a:prstGeom>
          <a:ln w="19050">
            <a:solidFill>
              <a:srgbClr val="00A197"/>
            </a:solidFill>
          </a:ln>
        </p:spPr>
        <p:txBody>
          <a:bodyPr lIns="45718" tIns="45718" rIns="45718" bIns="45718"/>
          <a:lstStyle/>
          <a:p>
            <a:pPr/>
          </a:p>
        </p:txBody>
      </p:sp>
      <p:sp>
        <p:nvSpPr>
          <p:cNvPr id="65" name="Titolo Testo"/>
          <p:cNvSpPr txBox="1"/>
          <p:nvPr>
            <p:ph type="title"/>
          </p:nvPr>
        </p:nvSpPr>
        <p:spPr>
          <a:xfrm>
            <a:off x="257351" y="147954"/>
            <a:ext cx="8186423" cy="338555"/>
          </a:xfrm>
          <a:prstGeom prst="rect">
            <a:avLst/>
          </a:prstGeom>
        </p:spPr>
        <p:txBody>
          <a:bodyPr/>
          <a:lstStyle/>
          <a:p>
            <a:pPr/>
            <a:r>
              <a:t>Titolo Testo</a:t>
            </a:r>
          </a:p>
        </p:txBody>
      </p:sp>
      <p:sp>
        <p:nvSpPr>
          <p:cNvPr id="66" name="Numero diapositiva"/>
          <p:cNvSpPr txBox="1"/>
          <p:nvPr>
            <p:ph type="sldNum" sz="quarter" idx="2"/>
          </p:nvPr>
        </p:nvSpPr>
        <p:spPr>
          <a:xfrm>
            <a:off x="244651" y="6420179"/>
            <a:ext cx="192584" cy="156865"/>
          </a:xfrm>
          <a:prstGeom prst="rect">
            <a:avLst/>
          </a:prstGeom>
        </p:spPr>
        <p:txBody>
          <a:bodyPr/>
          <a:lstStyle>
            <a:lvl1pPr indent="25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73" name="Google Shape;55;p9"/>
          <p:cNvSpPr/>
          <p:nvPr/>
        </p:nvSpPr>
        <p:spPr>
          <a:xfrm>
            <a:off x="-1" y="1026033"/>
            <a:ext cx="9144001" cy="1"/>
          </a:xfrm>
          <a:prstGeom prst="line">
            <a:avLst/>
          </a:prstGeom>
          <a:ln w="19050">
            <a:solidFill>
              <a:srgbClr val="00A197"/>
            </a:solidFill>
          </a:ln>
        </p:spPr>
        <p:txBody>
          <a:bodyPr lIns="45718" tIns="45718" rIns="45718" bIns="45718"/>
          <a:lstStyle/>
          <a:p>
            <a:pPr/>
          </a:p>
        </p:txBody>
      </p:sp>
      <p:sp>
        <p:nvSpPr>
          <p:cNvPr id="74" name="Numero diapositiva"/>
          <p:cNvSpPr txBox="1"/>
          <p:nvPr>
            <p:ph type="sldNum" sz="quarter" idx="2"/>
          </p:nvPr>
        </p:nvSpPr>
        <p:spPr>
          <a:xfrm>
            <a:off x="244651" y="6420182"/>
            <a:ext cx="165237" cy="127001"/>
          </a:xfrm>
          <a:prstGeom prst="rect">
            <a:avLst/>
          </a:prstGeom>
        </p:spPr>
        <p:txBody>
          <a:bodyPr/>
          <a:lstStyle>
            <a:lvl1pPr indent="25400">
              <a:defRPr sz="900">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Google Shape;55;p9"/>
          <p:cNvSpPr/>
          <p:nvPr/>
        </p:nvSpPr>
        <p:spPr>
          <a:xfrm>
            <a:off x="-1" y="1026033"/>
            <a:ext cx="9144001" cy="1"/>
          </a:xfrm>
          <a:prstGeom prst="line">
            <a:avLst/>
          </a:prstGeom>
          <a:ln w="19050">
            <a:solidFill>
              <a:srgbClr val="00A197"/>
            </a:solidFill>
          </a:ln>
        </p:spPr>
        <p:txBody>
          <a:bodyPr lIns="45718" tIns="45718" rIns="45718" bIns="45718"/>
          <a:lstStyle/>
          <a:p>
            <a:pPr/>
          </a:p>
        </p:txBody>
      </p:sp>
      <p:sp>
        <p:nvSpPr>
          <p:cNvPr id="3" name="Google Shape;22;p3"/>
          <p:cNvSpPr/>
          <p:nvPr/>
        </p:nvSpPr>
        <p:spPr>
          <a:xfrm>
            <a:off x="-1" y="6127200"/>
            <a:ext cx="9144001" cy="1"/>
          </a:xfrm>
          <a:prstGeom prst="line">
            <a:avLst/>
          </a:prstGeom>
          <a:ln w="19050">
            <a:solidFill>
              <a:srgbClr val="00A197"/>
            </a:solidFill>
          </a:ln>
        </p:spPr>
        <p:txBody>
          <a:bodyPr lIns="45718" tIns="45718" rIns="45718" bIns="45718"/>
          <a:lstStyle/>
          <a:p>
            <a:pPr/>
          </a:p>
        </p:txBody>
      </p:sp>
      <p:sp>
        <p:nvSpPr>
          <p:cNvPr id="4" name="Corpo livello uno…"/>
          <p:cNvSpPr txBox="1"/>
          <p:nvPr>
            <p:ph type="body" idx="1"/>
          </p:nvPr>
        </p:nvSpPr>
        <p:spPr>
          <a:xfrm>
            <a:off x="269998" y="1260000"/>
            <a:ext cx="8683205" cy="151426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5" name="Titolo Testo"/>
          <p:cNvSpPr txBox="1"/>
          <p:nvPr>
            <p:ph type="title"/>
          </p:nvPr>
        </p:nvSpPr>
        <p:spPr>
          <a:xfrm>
            <a:off x="257351" y="147954"/>
            <a:ext cx="8186423" cy="28610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Titolo Testo</a:t>
            </a:r>
          </a:p>
        </p:txBody>
      </p:sp>
      <p:sp>
        <p:nvSpPr>
          <p:cNvPr id="6" name="Numero diapositiva"/>
          <p:cNvSpPr txBox="1"/>
          <p:nvPr>
            <p:ph type="sldNum" sz="quarter" idx="2"/>
          </p:nvPr>
        </p:nvSpPr>
        <p:spPr>
          <a:xfrm>
            <a:off x="244651" y="6420179"/>
            <a:ext cx="167184" cy="156865"/>
          </a:xfrm>
          <a:prstGeom prst="rect">
            <a:avLst/>
          </a:prstGeom>
          <a:ln w="12700">
            <a:miter lim="400000"/>
          </a:ln>
        </p:spPr>
        <p:txBody>
          <a:bodyPr wrap="none" lIns="0" tIns="0" rIns="0" bIns="0">
            <a:spAutoFit/>
          </a:bodyPr>
          <a:lstStyle>
            <a:lvl1pPr>
              <a:defRPr sz="1200">
                <a:solidFill>
                  <a:srgbClr val="00A197"/>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1pPr>
      <a:lvl2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9pPr>
    </p:titleStyle>
    <p:bodyStyle>
      <a:lvl1pPr marL="457200" marR="0" indent="-304800" algn="l" defTabSz="914400" rtl="0" latinLnBrk="0">
        <a:lnSpc>
          <a:spcPct val="100000"/>
        </a:lnSpc>
        <a:spcBef>
          <a:spcPts val="200"/>
        </a:spcBef>
        <a:spcAft>
          <a:spcPts val="0"/>
        </a:spcAft>
        <a:buClr>
          <a:srgbClr val="E1061C"/>
        </a:buClr>
        <a:buSzPts val="1200"/>
        <a:buFont typeface="Arial"/>
        <a:buChar char="•"/>
        <a:tabLst/>
        <a:defRPr b="0" baseline="0" cap="none" i="0" spc="0" strike="noStrike" sz="1200" u="none">
          <a:solidFill>
            <a:srgbClr val="000000"/>
          </a:solidFill>
          <a:uFillTx/>
          <a:latin typeface="+mn-lt"/>
          <a:ea typeface="+mn-ea"/>
          <a:cs typeface="+mn-cs"/>
          <a:sym typeface="Arial"/>
        </a:defRPr>
      </a:lvl1pPr>
      <a:lvl2pPr marL="800100" marR="0" indent="-228600" algn="l" defTabSz="914400" rtl="0" latinLnBrk="0">
        <a:lnSpc>
          <a:spcPct val="100000"/>
        </a:lnSpc>
        <a:spcBef>
          <a:spcPts val="200"/>
        </a:spcBef>
        <a:spcAft>
          <a:spcPts val="0"/>
        </a:spcAft>
        <a:buClr>
          <a:srgbClr val="E1061C"/>
        </a:buClr>
        <a:buSzPts val="1200"/>
        <a:buFont typeface="Arial"/>
        <a:buChar char="•"/>
        <a:tabLst/>
        <a:defRPr b="0" baseline="0" cap="none" i="0" spc="0" strike="noStrike" sz="1200" u="none">
          <a:solidFill>
            <a:srgbClr val="000000"/>
          </a:solidFill>
          <a:uFillTx/>
          <a:latin typeface="+mn-lt"/>
          <a:ea typeface="+mn-ea"/>
          <a:cs typeface="+mn-cs"/>
          <a:sym typeface="Arial"/>
        </a:defRPr>
      </a:lvl2pPr>
      <a:lvl3pPr marL="1257300" marR="0" indent="-228600" algn="l" defTabSz="914400" rtl="0" latinLnBrk="0">
        <a:lnSpc>
          <a:spcPct val="100000"/>
        </a:lnSpc>
        <a:spcBef>
          <a:spcPts val="200"/>
        </a:spcBef>
        <a:spcAft>
          <a:spcPts val="0"/>
        </a:spcAft>
        <a:buClr>
          <a:srgbClr val="E1061C"/>
        </a:buClr>
        <a:buSzPts val="1200"/>
        <a:buFont typeface="Arial"/>
        <a:buChar char="•"/>
        <a:tabLst/>
        <a:defRPr b="0" baseline="0" cap="none" i="0" spc="0" strike="noStrike" sz="1200" u="none">
          <a:solidFill>
            <a:srgbClr val="000000"/>
          </a:solidFill>
          <a:uFillTx/>
          <a:latin typeface="+mn-lt"/>
          <a:ea typeface="+mn-ea"/>
          <a:cs typeface="+mn-cs"/>
          <a:sym typeface="Arial"/>
        </a:defRPr>
      </a:lvl3pPr>
      <a:lvl4pPr marL="1714500" marR="0" indent="-228600" algn="l" defTabSz="914400" rtl="0" latinLnBrk="0">
        <a:lnSpc>
          <a:spcPct val="100000"/>
        </a:lnSpc>
        <a:spcBef>
          <a:spcPts val="200"/>
        </a:spcBef>
        <a:spcAft>
          <a:spcPts val="0"/>
        </a:spcAft>
        <a:buClr>
          <a:srgbClr val="E1061C"/>
        </a:buClr>
        <a:buSzPts val="1200"/>
        <a:buFont typeface="Arial"/>
        <a:buChar char="•"/>
        <a:tabLst/>
        <a:defRPr b="0" baseline="0" cap="none" i="0" spc="0" strike="noStrike" sz="1200" u="none">
          <a:solidFill>
            <a:srgbClr val="000000"/>
          </a:solidFill>
          <a:uFillTx/>
          <a:latin typeface="+mn-lt"/>
          <a:ea typeface="+mn-ea"/>
          <a:cs typeface="+mn-cs"/>
          <a:sym typeface="Arial"/>
        </a:defRPr>
      </a:lvl4pPr>
      <a:lvl5pPr marL="2171700" marR="0" indent="-228600" algn="l" defTabSz="914400" rtl="0" latinLnBrk="0">
        <a:lnSpc>
          <a:spcPct val="100000"/>
        </a:lnSpc>
        <a:spcBef>
          <a:spcPts val="200"/>
        </a:spcBef>
        <a:spcAft>
          <a:spcPts val="0"/>
        </a:spcAft>
        <a:buClr>
          <a:srgbClr val="E1061C"/>
        </a:buClr>
        <a:buSzPts val="1200"/>
        <a:buFont typeface="Arial"/>
        <a:buChar char="•"/>
        <a:tabLst/>
        <a:defRPr b="0" baseline="0" cap="none" i="0" spc="0" strike="noStrike" sz="1200" u="none">
          <a:solidFill>
            <a:srgbClr val="000000"/>
          </a:solidFill>
          <a:uFillTx/>
          <a:latin typeface="+mn-lt"/>
          <a:ea typeface="+mn-ea"/>
          <a:cs typeface="+mn-cs"/>
          <a:sym typeface="Arial"/>
        </a:defRPr>
      </a:lvl5pPr>
      <a:lvl6pPr marL="0" marR="0" indent="0" algn="l" defTabSz="914400" rtl="0" latinLnBrk="0">
        <a:lnSpc>
          <a:spcPct val="100000"/>
        </a:lnSpc>
        <a:spcBef>
          <a:spcPts val="200"/>
        </a:spcBef>
        <a:spcAft>
          <a:spcPts val="0"/>
        </a:spcAft>
        <a:buClr>
          <a:srgbClr val="E1061C"/>
        </a:buClr>
        <a:buSzTx/>
        <a:buFont typeface="Arial"/>
        <a:buNone/>
        <a:tabLst/>
        <a:defRPr b="0" baseline="0" cap="none" i="0" spc="0" strike="noStrike" sz="1200" u="none">
          <a:solidFill>
            <a:srgbClr val="000000"/>
          </a:solidFill>
          <a:uFillTx/>
          <a:latin typeface="+mn-lt"/>
          <a:ea typeface="+mn-ea"/>
          <a:cs typeface="+mn-cs"/>
          <a:sym typeface="Arial"/>
        </a:defRPr>
      </a:lvl6pPr>
      <a:lvl7pPr marL="0" marR="0" indent="0" algn="l" defTabSz="914400" rtl="0" latinLnBrk="0">
        <a:lnSpc>
          <a:spcPct val="100000"/>
        </a:lnSpc>
        <a:spcBef>
          <a:spcPts val="200"/>
        </a:spcBef>
        <a:spcAft>
          <a:spcPts val="0"/>
        </a:spcAft>
        <a:buClr>
          <a:srgbClr val="E1061C"/>
        </a:buClr>
        <a:buSzTx/>
        <a:buFont typeface="Arial"/>
        <a:buNone/>
        <a:tabLst/>
        <a:defRPr b="0" baseline="0" cap="none" i="0" spc="0" strike="noStrike" sz="1200" u="none">
          <a:solidFill>
            <a:srgbClr val="000000"/>
          </a:solidFill>
          <a:uFillTx/>
          <a:latin typeface="+mn-lt"/>
          <a:ea typeface="+mn-ea"/>
          <a:cs typeface="+mn-cs"/>
          <a:sym typeface="Arial"/>
        </a:defRPr>
      </a:lvl7pPr>
      <a:lvl8pPr marL="0" marR="0" indent="0" algn="l" defTabSz="914400" rtl="0" latinLnBrk="0">
        <a:lnSpc>
          <a:spcPct val="100000"/>
        </a:lnSpc>
        <a:spcBef>
          <a:spcPts val="200"/>
        </a:spcBef>
        <a:spcAft>
          <a:spcPts val="0"/>
        </a:spcAft>
        <a:buClr>
          <a:srgbClr val="E1061C"/>
        </a:buClr>
        <a:buSzTx/>
        <a:buFont typeface="Arial"/>
        <a:buNone/>
        <a:tabLst/>
        <a:defRPr b="0" baseline="0" cap="none" i="0" spc="0" strike="noStrike" sz="1200" u="none">
          <a:solidFill>
            <a:srgbClr val="000000"/>
          </a:solidFill>
          <a:uFillTx/>
          <a:latin typeface="+mn-lt"/>
          <a:ea typeface="+mn-ea"/>
          <a:cs typeface="+mn-cs"/>
          <a:sym typeface="Arial"/>
        </a:defRPr>
      </a:lvl8pPr>
      <a:lvl9pPr marL="0" marR="0" indent="0" algn="l" defTabSz="914400" rtl="0" latinLnBrk="0">
        <a:lnSpc>
          <a:spcPct val="100000"/>
        </a:lnSpc>
        <a:spcBef>
          <a:spcPts val="200"/>
        </a:spcBef>
        <a:spcAft>
          <a:spcPts val="0"/>
        </a:spcAft>
        <a:buClr>
          <a:srgbClr val="E1061C"/>
        </a:buClr>
        <a:buSzTx/>
        <a:buFont typeface="Arial"/>
        <a:buNone/>
        <a:tabLst/>
        <a:defRPr b="0" baseline="0" cap="none" i="0" spc="0" strike="noStrike" sz="1200" u="none">
          <a:solidFill>
            <a:srgbClr val="000000"/>
          </a:solidFill>
          <a:uFillTx/>
          <a:latin typeface="+mn-lt"/>
          <a:ea typeface="+mn-ea"/>
          <a:cs typeface="+mn-cs"/>
          <a:sym typeface="Arial"/>
        </a:defRPr>
      </a:lvl9pPr>
    </p:bodyStyle>
    <p:otherStyle>
      <a:lvl1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4.png"/><Relationship Id="rId4" Type="http://schemas.openxmlformats.org/officeDocument/2006/relationships/image" Target="../media/image1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cb.europa.eu/euro/intro/html/index.it.html" TargetMode="External"/><Relationship Id="rId3" Type="http://schemas.openxmlformats.org/officeDocument/2006/relationships/image" Target="../media/image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1.jpeg"/><Relationship Id="rId8" Type="http://schemas.openxmlformats.org/officeDocument/2006/relationships/hyperlink" Target="https://www.ecb.europa.eu/euro/intro/html/index.it.html"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omments" Target="../comments/comment1.xml"/><Relationship Id="rId4" Type="http://schemas.openxmlformats.org/officeDocument/2006/relationships/image" Target="../media/image1.jpeg"/><Relationship Id="rId5" Type="http://schemas.openxmlformats.org/officeDocument/2006/relationships/video" Target="https://www.youtube.com/embed/NMcNPwtlq_M?feature=oembed" TargetMode="External"/><Relationship Id="rId6" Type="http://schemas.openxmlformats.org/officeDocument/2006/relationships/image" Target="../media/image2.jpeg"/><Relationship Id="rId7" Type="http://schemas.openxmlformats.org/officeDocument/2006/relationships/hyperlink" Target="https://youtu.be/NMcNPwtlq_M?si=wdeq21W4q1fj1nii"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unigens.it/" TargetMode="External"/><Relationship Id="rId3"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1.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1.png"/><Relationship Id="rId4" Type="http://schemas.openxmlformats.org/officeDocument/2006/relationships/image" Target="../media/image3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1.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1.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1o6n_uL09q8" TargetMode="External"/><Relationship Id="rId3" Type="http://schemas.openxmlformats.org/officeDocument/2006/relationships/hyperlink" Target="https://www.hubscuola.it/mondo-hub" TargetMode="External"/><Relationship Id="rId4" Type="http://schemas.openxmlformats.org/officeDocument/2006/relationships/video" Target="../media/media1.mp4"/><Relationship Id="rId5" Type="http://schemas.microsoft.com/office/2007/relationships/media" Target="../media/media1.mp4"/><Relationship Id="rId6" Type="http://schemas.openxmlformats.org/officeDocument/2006/relationships/image" Target="../media/image40.png"/><Relationship Id="rId7" Type="http://schemas.openxmlformats.org/officeDocument/2006/relationships/image" Target="../media/image1.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hyperlink" Target="https://www.bancaditalia.it/pubblicazioni/quaderni-didattici/index.html?com.dotmarketing.htmlpage.language=102"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3" name="Google Shape;65;p11" descr="Google Shape;65;p11"/>
          <p:cNvPicPr>
            <a:picLocks noChangeAspect="1"/>
          </p:cNvPicPr>
          <p:nvPr/>
        </p:nvPicPr>
        <p:blipFill>
          <a:blip r:embed="rId2">
            <a:extLst/>
          </a:blip>
          <a:srcRect l="0" t="0" r="32701" b="0"/>
          <a:stretch>
            <a:fillRect/>
          </a:stretch>
        </p:blipFill>
        <p:spPr>
          <a:xfrm>
            <a:off x="-2" y="4045"/>
            <a:ext cx="9144004" cy="4284004"/>
          </a:xfrm>
          <a:prstGeom prst="rect">
            <a:avLst/>
          </a:prstGeom>
          <a:ln w="12700">
            <a:miter lim="400000"/>
          </a:ln>
        </p:spPr>
      </p:pic>
      <p:sp>
        <p:nvSpPr>
          <p:cNvPr id="84" name="Google Shape;66;p11"/>
          <p:cNvSpPr txBox="1"/>
          <p:nvPr>
            <p:ph type="subTitle" sz="quarter" idx="1"/>
          </p:nvPr>
        </p:nvSpPr>
        <p:spPr>
          <a:xfrm>
            <a:off x="387593" y="5295732"/>
            <a:ext cx="5040012" cy="208801"/>
          </a:xfrm>
          <a:prstGeom prst="rect">
            <a:avLst/>
          </a:prstGeom>
        </p:spPr>
        <p:txBody>
          <a:bodyPr/>
          <a:lstStyle>
            <a:lvl1pPr indent="0">
              <a:defRPr sz="1200"/>
            </a:lvl1pPr>
          </a:lstStyle>
          <a:p>
            <a:pPr/>
            <a:r>
              <a:t>lì,…………….</a:t>
            </a:r>
          </a:p>
        </p:txBody>
      </p:sp>
      <p:sp>
        <p:nvSpPr>
          <p:cNvPr id="85" name="Google Shape;68;p11"/>
          <p:cNvSpPr txBox="1"/>
          <p:nvPr>
            <p:ph type="ctrTitle"/>
          </p:nvPr>
        </p:nvSpPr>
        <p:spPr>
          <a:xfrm>
            <a:off x="372400" y="112604"/>
            <a:ext cx="8683560" cy="2203357"/>
          </a:xfrm>
          <a:prstGeom prst="rect">
            <a:avLst/>
          </a:prstGeom>
        </p:spPr>
        <p:txBody>
          <a:bodyPr>
            <a:noAutofit/>
          </a:bodyPr>
          <a:lstStyle/>
          <a:p>
            <a:pPr defTabSz="905255">
              <a:defRPr sz="3300">
                <a:solidFill>
                  <a:srgbClr val="FFFFFF"/>
                </a:solidFill>
              </a:defRPr>
            </a:pPr>
          </a:p>
          <a:p>
            <a:pPr defTabSz="905255">
              <a:defRPr sz="3300">
                <a:solidFill>
                  <a:srgbClr val="FFFFFF"/>
                </a:solidFill>
              </a:defRPr>
            </a:pPr>
            <a:r>
              <a:t>Progetto di Educazione Finanziaria: moneta, risparmio e impatto dei comportamenti</a:t>
            </a:r>
          </a:p>
          <a:p>
            <a:pPr defTabSz="905255">
              <a:defRPr sz="3300">
                <a:solidFill>
                  <a:srgbClr val="FFFFFF"/>
                </a:solidFill>
              </a:defRPr>
            </a:pPr>
          </a:p>
          <a:p>
            <a:pPr defTabSz="905255">
              <a:defRPr b="0" sz="2700">
                <a:solidFill>
                  <a:srgbClr val="FFFFFF"/>
                </a:solidFill>
              </a:defRPr>
            </a:pPr>
          </a:p>
          <a:p>
            <a:pPr defTabSz="905255">
              <a:defRPr b="0" sz="2700">
                <a:solidFill>
                  <a:srgbClr val="FFFFFF"/>
                </a:solidFill>
              </a:defRPr>
            </a:pPr>
            <a:br/>
          </a:p>
        </p:txBody>
      </p:sp>
      <p:pic>
        <p:nvPicPr>
          <p:cNvPr id="86" name="Google Shape;69;p11" descr="Google Shape;69;p11"/>
          <p:cNvPicPr>
            <a:picLocks noChangeAspect="1"/>
          </p:cNvPicPr>
          <p:nvPr/>
        </p:nvPicPr>
        <p:blipFill>
          <a:blip r:embed="rId3">
            <a:extLst/>
          </a:blip>
          <a:stretch>
            <a:fillRect/>
          </a:stretch>
        </p:blipFill>
        <p:spPr>
          <a:xfrm>
            <a:off x="6299999" y="6120000"/>
            <a:ext cx="2463488" cy="360007"/>
          </a:xfrm>
          <a:prstGeom prst="rect">
            <a:avLst/>
          </a:prstGeom>
          <a:ln w="12700">
            <a:miter lim="400000"/>
          </a:ln>
        </p:spPr>
      </p:pic>
      <p:sp>
        <p:nvSpPr>
          <p:cNvPr id="87" name="scuola primaria e secondaria di primo grado"/>
          <p:cNvSpPr txBox="1"/>
          <p:nvPr/>
        </p:nvSpPr>
        <p:spPr>
          <a:xfrm>
            <a:off x="392367" y="1848891"/>
            <a:ext cx="5756220" cy="34017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000">
                <a:solidFill>
                  <a:srgbClr val="FFFFFF"/>
                </a:solidFill>
                <a:latin typeface="Calibri"/>
                <a:ea typeface="Calibri"/>
                <a:cs typeface="Calibri"/>
                <a:sym typeface="Calibri"/>
              </a:defRPr>
            </a:lvl1pPr>
          </a:lstStyle>
          <a:p>
            <a:pPr/>
            <a:r>
              <a:t>Classe 3^ scuola secondaria di primo grado_1^ modulo</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Segnaposto testo 1"/>
          <p:cNvSpPr txBox="1"/>
          <p:nvPr>
            <p:ph type="body" idx="1"/>
          </p:nvPr>
        </p:nvSpPr>
        <p:spPr>
          <a:xfrm>
            <a:off x="250195" y="1077654"/>
            <a:ext cx="8643610" cy="4982770"/>
          </a:xfrm>
          <a:prstGeom prst="rect">
            <a:avLst/>
          </a:prstGeom>
        </p:spPr>
        <p:txBody>
          <a:bodyPr/>
          <a:lstStyle/>
          <a:p>
            <a:pPr marL="0" indent="0" defTabSz="457200">
              <a:spcBef>
                <a:spcPts val="1200"/>
              </a:spcBef>
              <a:buSzTx/>
              <a:buNone/>
              <a:defRPr sz="1400">
                <a:latin typeface="Calibri"/>
                <a:ea typeface="Calibri"/>
                <a:cs typeface="Calibri"/>
                <a:sym typeface="Calibri"/>
              </a:defRPr>
            </a:pPr>
            <a:r>
              <a:t>Nel </a:t>
            </a:r>
            <a:r>
              <a:rPr b="1"/>
              <a:t>Medioevo</a:t>
            </a:r>
            <a:r>
              <a:t> in Europa si affermarono le prime forme di </a:t>
            </a:r>
            <a:r>
              <a:rPr b="1"/>
              <a:t>banconote </a:t>
            </a:r>
            <a:r>
              <a:t>per rispondere alle nuove </a:t>
            </a:r>
            <a:r>
              <a:rPr b="1"/>
              <a:t>esigenze di praticità ed economicità dettate dallo sviluppo commerciale</a:t>
            </a:r>
            <a:r>
              <a:t>, esigenze che non potevano essere pienamente soddisfatte dal solo utilizzo della moneta metallica.</a:t>
            </a:r>
          </a:p>
          <a:p>
            <a:pPr marL="0" indent="0" defTabSz="457200">
              <a:spcBef>
                <a:spcPts val="1200"/>
              </a:spcBef>
              <a:buSzTx/>
              <a:buNone/>
              <a:defRPr sz="1400">
                <a:latin typeface="Calibri"/>
                <a:ea typeface="Calibri"/>
                <a:cs typeface="Calibri"/>
                <a:sym typeface="Calibri"/>
              </a:defRPr>
            </a:pPr>
            <a:r>
              <a:t>Queste erano </a:t>
            </a:r>
            <a:r>
              <a:rPr b="1"/>
              <a:t>note cartacee</a:t>
            </a:r>
            <a:r>
              <a:rPr b="1">
                <a:solidFill>
                  <a:srgbClr val="52AE32"/>
                </a:solidFill>
              </a:rPr>
              <a:t> </a:t>
            </a:r>
            <a:r>
              <a:rPr b="1"/>
              <a:t>emesse da banchieri (“note del banco”, </a:t>
            </a:r>
            <a:r>
              <a:t>da cui il termine </a:t>
            </a:r>
            <a:r>
              <a:rPr b="1"/>
              <a:t>banconota)</a:t>
            </a:r>
            <a:r>
              <a:t>, che </a:t>
            </a:r>
            <a:r>
              <a:rPr b="1"/>
              <a:t>certificavano il valore dell’oro o di altri metalli preziosi depositati presso i loro forzieri</a:t>
            </a:r>
            <a:r>
              <a:t>. Questi “biglietti” recavano la </a:t>
            </a:r>
            <a:r>
              <a:rPr b="1"/>
              <a:t>promessa di poter essere convertiti in moneta metallica</a:t>
            </a:r>
            <a:r>
              <a:t> presso le varie filiali</a:t>
            </a:r>
            <a:r>
              <a:rPr b="1">
                <a:solidFill>
                  <a:srgbClr val="52AE32"/>
                </a:solidFill>
              </a:rPr>
              <a:t> </a:t>
            </a:r>
            <a:r>
              <a:t>delle banche emittenti; tale promessa – unitamente al vantaggio pratico di poter trasportare pezzi di carta invece di monete in metallo – ne facilitò l’uso come mezzo di pagamento.</a:t>
            </a:r>
          </a:p>
          <a:p>
            <a:pPr marL="0" indent="0">
              <a:lnSpc>
                <a:spcPct val="90000"/>
              </a:lnSpc>
              <a:buSzTx/>
              <a:buNone/>
              <a:defRPr sz="1400">
                <a:latin typeface="Calibri"/>
                <a:ea typeface="Calibri"/>
                <a:cs typeface="Calibri"/>
                <a:sym typeface="Calibri"/>
              </a:defRPr>
            </a:pPr>
            <a:r>
              <a:t>Al contrario delle monete d’oro e d’argento, </a:t>
            </a:r>
            <a:r>
              <a:rPr b="1"/>
              <a:t>le banconote non sono realizzate con materiali preziosi</a:t>
            </a:r>
            <a:r>
              <a:t>. Non contengono il valore che vi è scritto sopra ma lo rappresentano solamente.</a:t>
            </a:r>
          </a:p>
        </p:txBody>
      </p:sp>
      <p:sp>
        <p:nvSpPr>
          <p:cNvPr id="147" name="Titolo 2"/>
          <p:cNvSpPr txBox="1"/>
          <p:nvPr>
            <p:ph type="title"/>
          </p:nvPr>
        </p:nvSpPr>
        <p:spPr>
          <a:xfrm>
            <a:off x="257351" y="343034"/>
            <a:ext cx="8186423" cy="374869"/>
          </a:xfrm>
          <a:prstGeom prst="rect">
            <a:avLst/>
          </a:prstGeom>
        </p:spPr>
        <p:txBody>
          <a:bodyPr/>
          <a:lstStyle>
            <a:lvl1pPr>
              <a:defRPr sz="2400"/>
            </a:lvl1pPr>
          </a:lstStyle>
          <a:p>
            <a:pPr/>
            <a:r>
              <a:t>La nascita della banconota</a:t>
            </a:r>
          </a:p>
        </p:txBody>
      </p:sp>
      <p:sp>
        <p:nvSpPr>
          <p:cNvPr id="148"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9" name="Google Shape;84;p13" descr="Google Shape;84;p13"/>
          <p:cNvPicPr>
            <a:picLocks noChangeAspect="1"/>
          </p:cNvPicPr>
          <p:nvPr/>
        </p:nvPicPr>
        <p:blipFill>
          <a:blip r:embed="rId2">
            <a:extLst/>
          </a:blip>
          <a:stretch>
            <a:fillRect/>
          </a:stretch>
        </p:blipFill>
        <p:spPr>
          <a:xfrm>
            <a:off x="4017714" y="6417609"/>
            <a:ext cx="1108573" cy="162006"/>
          </a:xfrm>
          <a:prstGeom prst="rect">
            <a:avLst/>
          </a:prstGeom>
          <a:ln w="12700">
            <a:miter lim="400000"/>
          </a:ln>
        </p:spPr>
      </p:pic>
      <p:pic>
        <p:nvPicPr>
          <p:cNvPr id="150" name="Immagine 4" descr="Immagine 4"/>
          <p:cNvPicPr>
            <a:picLocks noChangeAspect="1"/>
          </p:cNvPicPr>
          <p:nvPr/>
        </p:nvPicPr>
        <p:blipFill>
          <a:blip r:embed="rId3">
            <a:extLst/>
          </a:blip>
          <a:stretch>
            <a:fillRect/>
          </a:stretch>
        </p:blipFill>
        <p:spPr>
          <a:xfrm>
            <a:off x="333788" y="3745884"/>
            <a:ext cx="4298428" cy="2314541"/>
          </a:xfrm>
          <a:prstGeom prst="rect">
            <a:avLst/>
          </a:prstGeom>
          <a:ln w="12700">
            <a:miter lim="400000"/>
          </a:ln>
        </p:spPr>
      </p:pic>
      <p:pic>
        <p:nvPicPr>
          <p:cNvPr id="151" name="Screenshot 2023-10-15 alle 19.54.18.png" descr="Screenshot 2023-10-15 alle 19.54.18.png"/>
          <p:cNvPicPr>
            <a:picLocks noChangeAspect="1"/>
          </p:cNvPicPr>
          <p:nvPr/>
        </p:nvPicPr>
        <p:blipFill>
          <a:blip r:embed="rId4">
            <a:extLst/>
          </a:blip>
          <a:stretch>
            <a:fillRect/>
          </a:stretch>
        </p:blipFill>
        <p:spPr>
          <a:xfrm>
            <a:off x="6298105" y="3737745"/>
            <a:ext cx="2165682" cy="2099046"/>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olo 2"/>
          <p:cNvSpPr txBox="1"/>
          <p:nvPr>
            <p:ph type="title"/>
          </p:nvPr>
        </p:nvSpPr>
        <p:spPr>
          <a:xfrm>
            <a:off x="369330" y="388578"/>
            <a:ext cx="8074446" cy="424295"/>
          </a:xfrm>
          <a:prstGeom prst="rect">
            <a:avLst/>
          </a:prstGeom>
        </p:spPr>
        <p:txBody>
          <a:bodyPr/>
          <a:lstStyle>
            <a:lvl1pPr>
              <a:defRPr sz="2400"/>
            </a:lvl1pPr>
          </a:lstStyle>
          <a:p>
            <a:pPr/>
            <a:r>
              <a:t>La Banca Centrale</a:t>
            </a:r>
          </a:p>
        </p:txBody>
      </p:sp>
      <p:sp>
        <p:nvSpPr>
          <p:cNvPr id="154"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5" name="Inizialmente, diverse banche emettevano banconote. Non tutte però lo facevano con prudenza. Alcune emisero banconote per un valore superiore al valore dei metalli preziosi che avevano in deposito. Così facendo rischiarono di non poter far fronte alle ric"/>
          <p:cNvSpPr txBox="1"/>
          <p:nvPr/>
        </p:nvSpPr>
        <p:spPr>
          <a:xfrm>
            <a:off x="221806" y="1102599"/>
            <a:ext cx="8369494" cy="24467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90000"/>
              </a:lnSpc>
              <a:spcBef>
                <a:spcPts val="200"/>
              </a:spcBef>
              <a:defRPr>
                <a:latin typeface="Calibri"/>
                <a:ea typeface="Calibri"/>
                <a:cs typeface="Calibri"/>
                <a:sym typeface="Calibri"/>
              </a:defRPr>
            </a:pPr>
            <a:r>
              <a:t>Inizialmente, </a:t>
            </a:r>
            <a:r>
              <a:rPr b="1"/>
              <a:t>diverse banche emettevano banconote</a:t>
            </a:r>
            <a:r>
              <a:t>. Non tutte però lo facevano con prudenza. Alcune </a:t>
            </a:r>
            <a:r>
              <a:rPr b="1"/>
              <a:t>emisero banconote per un valore superiore al valore dei metalli preziosi che avevano in deposito</a:t>
            </a:r>
            <a:r>
              <a:t>. Così facendo rischiarono di non poter far fronte alle richieste di coloro che volevano indietro il corrispettivo in oro. Era difficile capire quali banche agissero correttamente e quindi quali banconote fossero davvero sicure. </a:t>
            </a:r>
            <a:r>
              <a:rPr b="1"/>
              <a:t>Si rese necessario stabilire delle regole di garanzia sull’emissione delle banconote.</a:t>
            </a:r>
          </a:p>
          <a:p>
            <a:pPr>
              <a:defRPr b="1" sz="600">
                <a:latin typeface="Calibri"/>
                <a:ea typeface="Calibri"/>
                <a:cs typeface="Calibri"/>
                <a:sym typeface="Calibri"/>
              </a:defRPr>
            </a:pPr>
          </a:p>
          <a:p>
            <a:pPr>
              <a:defRPr>
                <a:latin typeface="Calibri"/>
                <a:ea typeface="Calibri"/>
                <a:cs typeface="Calibri"/>
                <a:sym typeface="Calibri"/>
              </a:defRPr>
            </a:pPr>
            <a:r>
              <a:t>Ciò spinse gli Stati ad </a:t>
            </a:r>
            <a:r>
              <a:rPr b="1"/>
              <a:t>affidare il compito di emettere banconote a una sola banca</a:t>
            </a:r>
            <a:r>
              <a:t>. In tal modo gli Stati potevano meglio esercitare il controllo e garantire la sicurezza. Questa banca i</a:t>
            </a:r>
            <a:r>
              <a:rPr b="1"/>
              <a:t>n ogni stato viene chiamata “centrale”</a:t>
            </a:r>
            <a:r>
              <a:t>.</a:t>
            </a:r>
          </a:p>
          <a:p>
            <a:pPr>
              <a:defRPr sz="600">
                <a:latin typeface="Calibri"/>
                <a:ea typeface="Calibri"/>
                <a:cs typeface="Calibri"/>
                <a:sym typeface="Calibri"/>
              </a:defRPr>
            </a:pPr>
          </a:p>
          <a:p>
            <a:pPr>
              <a:defRPr>
                <a:latin typeface="Calibri"/>
                <a:ea typeface="Calibri"/>
                <a:cs typeface="Calibri"/>
                <a:sym typeface="Calibri"/>
              </a:defRPr>
            </a:pPr>
            <a:r>
              <a:t>Oggi le Banche centrali in tutto il mondo non si occupano solo di </a:t>
            </a:r>
            <a:r>
              <a:rPr b="1"/>
              <a:t>emettere moneta</a:t>
            </a:r>
            <a:r>
              <a:t> e di </a:t>
            </a:r>
            <a:r>
              <a:rPr b="1"/>
              <a:t>garantire la stabilità dei prezzi</a:t>
            </a:r>
            <a:r>
              <a:t> ma possono svolgere anche altri importanti compiti, tra le quali la </a:t>
            </a:r>
            <a:r>
              <a:rPr b="1"/>
              <a:t>vigilanza sulle banche</a:t>
            </a:r>
            <a:r>
              <a:t> e </a:t>
            </a:r>
            <a:r>
              <a:rPr b="1"/>
              <a:t>sulla loro correttezza nei confronti dei clienti</a:t>
            </a:r>
            <a:r>
              <a:t>.</a:t>
            </a:r>
          </a:p>
        </p:txBody>
      </p:sp>
      <p:pic>
        <p:nvPicPr>
          <p:cNvPr id="156" name="Screenshot 2023-10-10 alle 08.37.56.png" descr="Screenshot 2023-10-10 alle 08.37.56.png"/>
          <p:cNvPicPr>
            <a:picLocks noChangeAspect="1"/>
          </p:cNvPicPr>
          <p:nvPr/>
        </p:nvPicPr>
        <p:blipFill>
          <a:blip r:embed="rId2">
            <a:extLst/>
          </a:blip>
          <a:stretch>
            <a:fillRect/>
          </a:stretch>
        </p:blipFill>
        <p:spPr>
          <a:xfrm>
            <a:off x="359111" y="3983935"/>
            <a:ext cx="2933771" cy="1953126"/>
          </a:xfrm>
          <a:prstGeom prst="rect">
            <a:avLst/>
          </a:prstGeom>
          <a:ln w="12700">
            <a:miter lim="400000"/>
          </a:ln>
        </p:spPr>
      </p:pic>
      <p:pic>
        <p:nvPicPr>
          <p:cNvPr id="157" name="Google Shape;84;p13" descr="Google Shape;84;p13"/>
          <p:cNvPicPr>
            <a:picLocks noChangeAspect="1"/>
          </p:cNvPicPr>
          <p:nvPr/>
        </p:nvPicPr>
        <p:blipFill>
          <a:blip r:embed="rId3">
            <a:extLst/>
          </a:blip>
          <a:stretch>
            <a:fillRect/>
          </a:stretch>
        </p:blipFill>
        <p:spPr>
          <a:xfrm>
            <a:off x="4017714" y="6417609"/>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Titolo 2"/>
          <p:cNvSpPr txBox="1"/>
          <p:nvPr>
            <p:ph type="title"/>
          </p:nvPr>
        </p:nvSpPr>
        <p:spPr>
          <a:xfrm>
            <a:off x="431241" y="383195"/>
            <a:ext cx="8281518" cy="357130"/>
          </a:xfrm>
          <a:prstGeom prst="rect">
            <a:avLst/>
          </a:prstGeom>
        </p:spPr>
        <p:txBody>
          <a:bodyPr/>
          <a:lstStyle>
            <a:lvl1pPr defTabSz="731519">
              <a:defRPr sz="2400"/>
            </a:lvl1pPr>
          </a:lstStyle>
          <a:p>
            <a:pPr/>
            <a:r>
              <a:t>La moneta legale</a:t>
            </a:r>
          </a:p>
        </p:txBody>
      </p:sp>
      <p:sp>
        <p:nvSpPr>
          <p:cNvPr id="160"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 name="Google Shape;84;p13" descr="Google Shape;84;p13"/>
          <p:cNvPicPr>
            <a:picLocks noChangeAspect="1"/>
          </p:cNvPicPr>
          <p:nvPr/>
        </p:nvPicPr>
        <p:blipFill>
          <a:blip r:embed="rId2">
            <a:extLst/>
          </a:blip>
          <a:stretch>
            <a:fillRect/>
          </a:stretch>
        </p:blipFill>
        <p:spPr>
          <a:xfrm>
            <a:off x="4017714" y="6417609"/>
            <a:ext cx="1108573" cy="162006"/>
          </a:xfrm>
          <a:prstGeom prst="rect">
            <a:avLst/>
          </a:prstGeom>
          <a:ln w="12700">
            <a:miter lim="400000"/>
          </a:ln>
        </p:spPr>
      </p:pic>
      <p:sp>
        <p:nvSpPr>
          <p:cNvPr id="162" name="La moneta legale è l’insieme delle banconote e delle monete metalliche…"/>
          <p:cNvSpPr txBox="1"/>
          <p:nvPr/>
        </p:nvSpPr>
        <p:spPr>
          <a:xfrm>
            <a:off x="377897" y="1103631"/>
            <a:ext cx="7721481" cy="46507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Calibri"/>
                <a:ea typeface="Calibri"/>
                <a:cs typeface="Calibri"/>
                <a:sym typeface="Calibri"/>
              </a:defRPr>
            </a:pPr>
            <a:r>
              <a:t>La </a:t>
            </a:r>
            <a:r>
              <a:rPr b="1"/>
              <a:t>moneta legale</a:t>
            </a:r>
            <a:r>
              <a:t> è l’</a:t>
            </a:r>
            <a:r>
              <a:rPr b="1"/>
              <a:t>insieme delle banconote e delle monete metalliche</a:t>
            </a:r>
            <a:r>
              <a:t> </a:t>
            </a:r>
          </a:p>
          <a:p>
            <a:pPr>
              <a:defRPr>
                <a:latin typeface="Calibri"/>
                <a:ea typeface="Calibri"/>
                <a:cs typeface="Calibri"/>
                <a:sym typeface="Calibri"/>
              </a:defRPr>
            </a:pPr>
            <a:r>
              <a:t>emesse da uno Stato o da un’unione di Stati in relazione a particolari </a:t>
            </a:r>
          </a:p>
          <a:p>
            <a:pPr>
              <a:defRPr>
                <a:latin typeface="Calibri"/>
                <a:ea typeface="Calibri"/>
                <a:cs typeface="Calibri"/>
                <a:sym typeface="Calibri"/>
              </a:defRPr>
            </a:pPr>
            <a:r>
              <a:t>Leggi e specifici accordi internazionali.</a:t>
            </a:r>
          </a:p>
          <a:p>
            <a:pPr>
              <a:defRPr>
                <a:latin typeface="Calibri"/>
                <a:ea typeface="Calibri"/>
                <a:cs typeface="Calibri"/>
                <a:sym typeface="Calibri"/>
              </a:defRPr>
            </a:pPr>
            <a:r>
              <a:t>I </a:t>
            </a:r>
            <a:r>
              <a:rPr b="1"/>
              <a:t>cittadini accettano la moneta legale</a:t>
            </a:r>
            <a:r>
              <a:t> perché </a:t>
            </a:r>
            <a:r>
              <a:rPr b="1"/>
              <a:t>confidano nel suo potere </a:t>
            </a:r>
          </a:p>
          <a:p>
            <a:pPr>
              <a:defRPr b="1">
                <a:latin typeface="Calibri"/>
                <a:ea typeface="Calibri"/>
                <a:cs typeface="Calibri"/>
                <a:sym typeface="Calibri"/>
              </a:defRPr>
            </a:pPr>
            <a:r>
              <a:t>liberatorio</a:t>
            </a:r>
            <a:r>
              <a:rPr b="0"/>
              <a:t> e perché </a:t>
            </a:r>
            <a:r>
              <a:t>hanno fiducia nelle attività della Banca Centrale</a:t>
            </a:r>
            <a:r>
              <a:rPr b="0"/>
              <a:t>, che</a:t>
            </a:r>
          </a:p>
          <a:p>
            <a:pPr>
              <a:defRPr>
                <a:latin typeface="Calibri"/>
                <a:ea typeface="Calibri"/>
                <a:cs typeface="Calibri"/>
                <a:sym typeface="Calibri"/>
              </a:defRPr>
            </a:pPr>
            <a:r>
              <a:t>ne controlla l’emissione, ne regola il valore e ne tutela l’autenticità.</a:t>
            </a:r>
          </a:p>
          <a:p>
            <a:pPr>
              <a:defRPr>
                <a:latin typeface="Calibri"/>
                <a:ea typeface="Calibri"/>
                <a:cs typeface="Calibri"/>
                <a:sym typeface="Calibri"/>
              </a:defRPr>
            </a:pPr>
          </a:p>
          <a:p>
            <a:pPr>
              <a:defRPr>
                <a:latin typeface="Calibri"/>
                <a:ea typeface="Calibri"/>
                <a:cs typeface="Calibri"/>
                <a:sym typeface="Calibri"/>
              </a:defRPr>
            </a:pPr>
            <a:r>
              <a:t>La </a:t>
            </a:r>
            <a:r>
              <a:rPr b="1"/>
              <a:t>fiducia del pubblico nella moneta legale</a:t>
            </a:r>
            <a:r>
              <a:t> poggia sia sulla </a:t>
            </a:r>
            <a:r>
              <a:rPr b="1"/>
              <a:t>stabilità del </a:t>
            </a:r>
          </a:p>
          <a:p>
            <a:pPr>
              <a:defRPr b="1">
                <a:latin typeface="Calibri"/>
                <a:ea typeface="Calibri"/>
                <a:cs typeface="Calibri"/>
                <a:sym typeface="Calibri"/>
              </a:defRPr>
            </a:pPr>
            <a:r>
              <a:t>valore della moneta</a:t>
            </a:r>
            <a:r>
              <a:rPr b="0"/>
              <a:t>, che le Banche centrali  perseguono tramite la gestione della politica monetaria, sia sulle </a:t>
            </a:r>
            <a:r>
              <a:t>caratteristiche fisiche dei biglietti</a:t>
            </a:r>
            <a:r>
              <a:rPr b="0"/>
              <a:t>, che devono risultare tali da rendere molto difficile la falsificazione e facile il riconoscimento delle banconote autentiche.</a:t>
            </a:r>
          </a:p>
          <a:p>
            <a:pPr>
              <a:defRPr>
                <a:latin typeface="Calibri"/>
                <a:ea typeface="Calibri"/>
                <a:cs typeface="Calibri"/>
                <a:sym typeface="Calibri"/>
              </a:defRPr>
            </a:pPr>
          </a:p>
          <a:p>
            <a:pPr>
              <a:defRPr>
                <a:latin typeface="Calibri"/>
                <a:ea typeface="Calibri"/>
                <a:cs typeface="Calibri"/>
                <a:sym typeface="Calibri"/>
              </a:defRPr>
            </a:pPr>
          </a:p>
          <a:p>
            <a:pPr>
              <a:defRPr>
                <a:latin typeface="Calibri"/>
                <a:ea typeface="Calibri"/>
                <a:cs typeface="Calibri"/>
                <a:sym typeface="Calibri"/>
              </a:defRPr>
            </a:pPr>
          </a:p>
          <a:p>
            <a:pPr>
              <a:defRPr>
                <a:latin typeface="Calibri"/>
                <a:ea typeface="Calibri"/>
                <a:cs typeface="Calibri"/>
                <a:sym typeface="Calibri"/>
              </a:defRPr>
            </a:pPr>
          </a:p>
          <a:p>
            <a:pPr>
              <a:defRPr b="1">
                <a:latin typeface="Calibri"/>
                <a:ea typeface="Calibri"/>
                <a:cs typeface="Calibri"/>
                <a:sym typeface="Calibri"/>
              </a:defRPr>
            </a:pPr>
            <a:r>
              <a:t>Prima dell’adozione dell’euro, la moneta legale in Italia era la lira</a:t>
            </a:r>
            <a:r>
              <a:rPr b="0"/>
              <a:t>. </a:t>
            </a:r>
          </a:p>
          <a:p>
            <a:pPr>
              <a:defRPr>
                <a:latin typeface="Calibri"/>
                <a:ea typeface="Calibri"/>
                <a:cs typeface="Calibri"/>
                <a:sym typeface="Calibri"/>
              </a:defRPr>
            </a:pPr>
            <a:r>
              <a:t>La Banca d’Italia stampava le banconote e l’Istituto Poligrafico e Zecca</a:t>
            </a:r>
          </a:p>
          <a:p>
            <a:pPr>
              <a:defRPr>
                <a:latin typeface="Calibri"/>
                <a:ea typeface="Calibri"/>
                <a:cs typeface="Calibri"/>
                <a:sym typeface="Calibri"/>
              </a:defRPr>
            </a:pPr>
            <a:r>
              <a:t>dello Stato coniava le monete. </a:t>
            </a:r>
          </a:p>
          <a:p>
            <a:pPr>
              <a:defRPr>
                <a:latin typeface="Calibri"/>
                <a:ea typeface="Calibri"/>
                <a:cs typeface="Calibri"/>
                <a:sym typeface="Calibri"/>
              </a:defRPr>
            </a:pPr>
          </a:p>
          <a:p>
            <a:pPr/>
            <a:r>
              <a:t> </a:t>
            </a:r>
          </a:p>
        </p:txBody>
      </p:sp>
      <p:pic>
        <p:nvPicPr>
          <p:cNvPr id="163" name="Screenshot 2023-10-15 alle 19.17.48.png" descr="Screenshot 2023-10-15 alle 19.17.48.png"/>
          <p:cNvPicPr>
            <a:picLocks noChangeAspect="1"/>
          </p:cNvPicPr>
          <p:nvPr/>
        </p:nvPicPr>
        <p:blipFill>
          <a:blip r:embed="rId3">
            <a:extLst/>
          </a:blip>
          <a:stretch>
            <a:fillRect/>
          </a:stretch>
        </p:blipFill>
        <p:spPr>
          <a:xfrm>
            <a:off x="6730206" y="1122112"/>
            <a:ext cx="2220226" cy="1655972"/>
          </a:xfrm>
          <a:prstGeom prst="rect">
            <a:avLst/>
          </a:prstGeom>
          <a:ln w="12700">
            <a:miter lim="400000"/>
          </a:ln>
        </p:spPr>
      </p:pic>
      <p:pic>
        <p:nvPicPr>
          <p:cNvPr id="164" name="Screenshot 2023-10-15 alle 19.16.37.png" descr="Screenshot 2023-10-15 alle 19.16.37.png"/>
          <p:cNvPicPr>
            <a:picLocks noChangeAspect="1"/>
          </p:cNvPicPr>
          <p:nvPr/>
        </p:nvPicPr>
        <p:blipFill>
          <a:blip r:embed="rId4">
            <a:extLst/>
          </a:blip>
          <a:stretch>
            <a:fillRect/>
          </a:stretch>
        </p:blipFill>
        <p:spPr>
          <a:xfrm>
            <a:off x="6318906" y="3994208"/>
            <a:ext cx="2790134" cy="1591689"/>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egnaposto testo 1"/>
          <p:cNvSpPr txBox="1"/>
          <p:nvPr>
            <p:ph type="body" idx="1"/>
          </p:nvPr>
        </p:nvSpPr>
        <p:spPr>
          <a:xfrm>
            <a:off x="269997" y="1260000"/>
            <a:ext cx="8683205" cy="3927219"/>
          </a:xfrm>
          <a:prstGeom prst="rect">
            <a:avLst/>
          </a:prstGeom>
        </p:spPr>
        <p:txBody>
          <a:bodyPr/>
          <a:lstStyle/>
          <a:p>
            <a:pPr marL="0" indent="0">
              <a:lnSpc>
                <a:spcPct val="90000"/>
              </a:lnSpc>
              <a:buSzTx/>
              <a:buNone/>
              <a:defRPr sz="1400">
                <a:latin typeface="Calibri"/>
                <a:ea typeface="Calibri"/>
                <a:cs typeface="Calibri"/>
                <a:sym typeface="Calibri"/>
              </a:defRPr>
            </a:pPr>
            <a:r>
              <a:t>La moneta che oggi utilizziamo (moneta legale) è l’</a:t>
            </a:r>
            <a:r>
              <a:rPr b="1"/>
              <a:t>euro </a:t>
            </a:r>
            <a:r>
              <a:rPr b="1" sz="1200"/>
              <a:t>(€) </a:t>
            </a:r>
          </a:p>
          <a:p>
            <a:pPr marL="0" indent="0">
              <a:lnSpc>
                <a:spcPct val="90000"/>
              </a:lnSpc>
              <a:buSzTx/>
              <a:buNone/>
              <a:defRPr>
                <a:latin typeface="Calibri"/>
                <a:ea typeface="Calibri"/>
                <a:cs typeface="Calibri"/>
                <a:sym typeface="Calibri"/>
              </a:defRPr>
            </a:pPr>
          </a:p>
          <a:p>
            <a:pPr marL="0" indent="0">
              <a:lnSpc>
                <a:spcPct val="90000"/>
              </a:lnSpc>
              <a:buSzTx/>
              <a:buNone/>
              <a:defRPr b="1" sz="1400">
                <a:latin typeface="Calibri"/>
                <a:ea typeface="Calibri"/>
                <a:cs typeface="Calibri"/>
                <a:sym typeface="Calibri"/>
              </a:defRPr>
            </a:pPr>
            <a:r>
              <a:t>L’euro è stato introdotto il 1</a:t>
            </a:r>
            <a:r>
              <a:rPr baseline="30000"/>
              <a:t>°</a:t>
            </a:r>
            <a:r>
              <a:t> gennaio 1999</a:t>
            </a:r>
            <a:r>
              <a:rPr b="0"/>
              <a:t> ed è divenuto la valuta di oltre 300 milioni di cittadini europei. </a:t>
            </a:r>
          </a:p>
          <a:p>
            <a:pPr marL="0" indent="0">
              <a:lnSpc>
                <a:spcPct val="90000"/>
              </a:lnSpc>
              <a:buSzTx/>
              <a:buNone/>
              <a:defRPr sz="600">
                <a:latin typeface="Calibri"/>
                <a:ea typeface="Calibri"/>
                <a:cs typeface="Calibri"/>
                <a:sym typeface="Calibri"/>
              </a:defRPr>
            </a:pPr>
          </a:p>
          <a:p>
            <a:pPr marL="0" indent="0">
              <a:lnSpc>
                <a:spcPct val="90000"/>
              </a:lnSpc>
              <a:buSzTx/>
              <a:buNone/>
              <a:defRPr b="1" sz="1400">
                <a:latin typeface="Calibri"/>
                <a:ea typeface="Calibri"/>
                <a:cs typeface="Calibri"/>
                <a:sym typeface="Calibri"/>
              </a:defRPr>
            </a:pPr>
            <a:r>
              <a:t>Per i primi tre anni è stata una moneta scritturale</a:t>
            </a:r>
            <a:r>
              <a:rPr b="0"/>
              <a:t>, utilizzata unicamente per fini contabili, ad esempio nei pagamenti elettronici. </a:t>
            </a:r>
          </a:p>
          <a:p>
            <a:pPr marL="0" indent="0">
              <a:lnSpc>
                <a:spcPct val="90000"/>
              </a:lnSpc>
              <a:buSzTx/>
              <a:buNone/>
              <a:defRPr sz="600">
                <a:latin typeface="Calibri"/>
                <a:ea typeface="Calibri"/>
                <a:cs typeface="Calibri"/>
                <a:sym typeface="Calibri"/>
              </a:defRPr>
            </a:pPr>
          </a:p>
          <a:p>
            <a:pPr marL="0" indent="0">
              <a:lnSpc>
                <a:spcPct val="90000"/>
              </a:lnSpc>
              <a:buSzTx/>
              <a:buNone/>
              <a:defRPr sz="1400">
                <a:latin typeface="Calibri"/>
                <a:ea typeface="Calibri"/>
                <a:cs typeface="Calibri"/>
                <a:sym typeface="Calibri"/>
              </a:defRPr>
            </a:pPr>
            <a:r>
              <a:t>I</a:t>
            </a:r>
            <a:r>
              <a:rPr b="1"/>
              <a:t>l contante è entrato in circolazione soltanto il 1</a:t>
            </a:r>
            <a:r>
              <a:rPr b="1" baseline="30000"/>
              <a:t>o</a:t>
            </a:r>
            <a:r>
              <a:rPr b="1"/>
              <a:t> gennaio 2002</a:t>
            </a:r>
            <a:r>
              <a:t>, quando ha sostituito le banconote e le monete denominate nelle valute nazionali (lira italiana, franco belga, marco tedesco...) a un tasso di conversione fisso (**).</a:t>
            </a:r>
          </a:p>
          <a:p>
            <a:pPr marL="0" indent="0">
              <a:lnSpc>
                <a:spcPct val="90000"/>
              </a:lnSpc>
              <a:buSzTx/>
              <a:buNone/>
              <a:defRPr sz="600">
                <a:latin typeface="Calibri"/>
                <a:ea typeface="Calibri"/>
                <a:cs typeface="Calibri"/>
                <a:sym typeface="Calibri"/>
              </a:defRPr>
            </a:pPr>
          </a:p>
          <a:p>
            <a:pPr marL="0" indent="0">
              <a:lnSpc>
                <a:spcPct val="90000"/>
              </a:lnSpc>
              <a:buSzTx/>
              <a:buNone/>
              <a:defRPr b="1" sz="1400">
                <a:latin typeface="Calibri"/>
                <a:ea typeface="Calibri"/>
                <a:cs typeface="Calibri"/>
                <a:sym typeface="Calibri"/>
              </a:defRPr>
            </a:pPr>
            <a:r>
              <a:t>Oggi le banconote e monete in euro hanno corso legale in 20 dei 27 Stati membri dell’Unione europea</a:t>
            </a:r>
            <a:r>
              <a:rPr b="0"/>
              <a:t>, inclusi isole, dipartimenti e territori d’oltremare che fanno parte di tali paesi o sono associati a essi. </a:t>
            </a:r>
            <a:r>
              <a:t>Questi paesi formano l’area dell’euro. </a:t>
            </a:r>
          </a:p>
          <a:p>
            <a:pPr marL="0" indent="0">
              <a:lnSpc>
                <a:spcPct val="90000"/>
              </a:lnSpc>
              <a:buSzTx/>
              <a:buNone/>
              <a:defRPr b="1" sz="600">
                <a:latin typeface="Calibri"/>
                <a:ea typeface="Calibri"/>
                <a:cs typeface="Calibri"/>
                <a:sym typeface="Calibri"/>
              </a:defRPr>
            </a:pPr>
          </a:p>
          <a:p>
            <a:pPr marL="0" indent="0">
              <a:lnSpc>
                <a:spcPct val="90000"/>
              </a:lnSpc>
              <a:buSzTx/>
              <a:buNone/>
              <a:defRPr sz="1400">
                <a:latin typeface="Calibri"/>
                <a:ea typeface="Calibri"/>
                <a:cs typeface="Calibri"/>
                <a:sym typeface="Calibri"/>
              </a:defRPr>
            </a:pPr>
            <a:r>
              <a:t>Anche alcuni micro-stati (Principato di Andorra, Principato di Monaco, Repubblica di San Marino e Stato della Città del Vaticano) hanno adottato la nuova valuta, sulla base di un accordo formale concluso con l’Unione europea. </a:t>
            </a:r>
          </a:p>
          <a:p>
            <a:pPr marL="0" indent="0">
              <a:lnSpc>
                <a:spcPct val="90000"/>
              </a:lnSpc>
              <a:buSzTx/>
              <a:buNone/>
              <a:defRPr sz="1400">
                <a:latin typeface="Calibri"/>
                <a:ea typeface="Calibri"/>
                <a:cs typeface="Calibri"/>
                <a:sym typeface="Calibri"/>
              </a:defRPr>
            </a:pPr>
            <a:r>
              <a:t>Montenegro e Kosovo utilizzano invece l’euro senza avere stipulato alcun accordo formale. </a:t>
            </a:r>
          </a:p>
          <a:p>
            <a:pPr marL="0" indent="0">
              <a:lnSpc>
                <a:spcPct val="90000"/>
              </a:lnSpc>
              <a:buSzTx/>
              <a:buNone/>
              <a:defRPr sz="600">
                <a:latin typeface="Calibri"/>
                <a:ea typeface="Calibri"/>
                <a:cs typeface="Calibri"/>
                <a:sym typeface="Calibri"/>
              </a:defRPr>
            </a:pPr>
          </a:p>
          <a:p>
            <a:pPr marL="0" indent="0">
              <a:lnSpc>
                <a:spcPct val="90000"/>
              </a:lnSpc>
              <a:buSzTx/>
              <a:buNone/>
              <a:defRPr b="1" sz="1400">
                <a:latin typeface="Calibri"/>
                <a:ea typeface="Calibri"/>
                <a:cs typeface="Calibri"/>
                <a:sym typeface="Calibri"/>
              </a:defRPr>
            </a:pPr>
            <a:r>
              <a:t>Oggi i pagamenti in contante sono effettuati nella stessa valuta da oltre 346 milioni di cittadini</a:t>
            </a:r>
            <a:r>
              <a:rPr b="0"/>
              <a:t>: le banconote e le monete in euro sono diventate un segno tangibile dell’integrazione europea.</a:t>
            </a:r>
          </a:p>
        </p:txBody>
      </p:sp>
      <p:sp>
        <p:nvSpPr>
          <p:cNvPr id="167" name="Titolo 2"/>
          <p:cNvSpPr txBox="1"/>
          <p:nvPr>
            <p:ph type="title"/>
          </p:nvPr>
        </p:nvSpPr>
        <p:spPr>
          <a:xfrm>
            <a:off x="257351" y="350117"/>
            <a:ext cx="8186423" cy="441951"/>
          </a:xfrm>
          <a:prstGeom prst="rect">
            <a:avLst/>
          </a:prstGeom>
        </p:spPr>
        <p:txBody>
          <a:bodyPr/>
          <a:lstStyle/>
          <a:p>
            <a:pPr>
              <a:defRPr sz="2400"/>
            </a:pPr>
            <a:r>
              <a:t>La nostra moneta: l’euro </a:t>
            </a:r>
            <a:r>
              <a:rPr b="0"/>
              <a:t>(*)</a:t>
            </a:r>
          </a:p>
        </p:txBody>
      </p:sp>
      <p:sp>
        <p:nvSpPr>
          <p:cNvPr id="168"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9" name="(*) notizie desunte dal sito della Banca Centrale Europea all’indirizzo https://www.ecb.europa.eu/euro/intro/html/index.it.html"/>
          <p:cNvSpPr txBox="1"/>
          <p:nvPr/>
        </p:nvSpPr>
        <p:spPr>
          <a:xfrm>
            <a:off x="222674" y="5584298"/>
            <a:ext cx="7961443" cy="43880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200">
                <a:latin typeface="Calibri"/>
                <a:ea typeface="Calibri"/>
                <a:cs typeface="Calibri"/>
                <a:sym typeface="Calibri"/>
              </a:defRPr>
            </a:pPr>
            <a:r>
              <a:t>(*) notizie desunte dal sito della Banca Centrale Europea all’indirizzo </a:t>
            </a:r>
            <a:r>
              <a:rPr u="sng">
                <a:solidFill>
                  <a:srgbClr val="0000FF"/>
                </a:solidFill>
                <a:uFill>
                  <a:solidFill>
                    <a:srgbClr val="0000FF"/>
                  </a:solidFill>
                </a:uFill>
                <a:hlinkClick r:id="rId2" invalidUrl="" action="" tgtFrame="" tooltip="" history="1" highlightClick="0" endSnd="0"/>
              </a:rPr>
              <a:t>https://www.ecb.europa.eu/euro/intro/html/index.it.html</a:t>
            </a:r>
          </a:p>
          <a:p>
            <a:pPr>
              <a:defRPr sz="1200">
                <a:latin typeface="Calibri"/>
                <a:ea typeface="Calibri"/>
                <a:cs typeface="Calibri"/>
                <a:sym typeface="Calibri"/>
              </a:defRPr>
            </a:pPr>
            <a:r>
              <a:t>(**) il tasso di cambio di 1 euro è 1.936,27 lire.</a:t>
            </a:r>
          </a:p>
        </p:txBody>
      </p:sp>
      <p:pic>
        <p:nvPicPr>
          <p:cNvPr id="170" name="Google Shape;84;p13" descr="Google Shape;84;p13"/>
          <p:cNvPicPr>
            <a:picLocks noChangeAspect="1"/>
          </p:cNvPicPr>
          <p:nvPr/>
        </p:nvPicPr>
        <p:blipFill>
          <a:blip r:embed="rId3">
            <a:extLst/>
          </a:blip>
          <a:stretch>
            <a:fillRect/>
          </a:stretch>
        </p:blipFill>
        <p:spPr>
          <a:xfrm>
            <a:off x="4128403" y="6417609"/>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Titolo 2"/>
          <p:cNvSpPr txBox="1"/>
          <p:nvPr>
            <p:ph type="title"/>
          </p:nvPr>
        </p:nvSpPr>
        <p:spPr>
          <a:xfrm>
            <a:off x="257351" y="418914"/>
            <a:ext cx="8186423" cy="408977"/>
          </a:xfrm>
          <a:prstGeom prst="rect">
            <a:avLst/>
          </a:prstGeom>
        </p:spPr>
        <p:txBody>
          <a:bodyPr/>
          <a:lstStyle/>
          <a:p>
            <a:pPr>
              <a:defRPr sz="2400"/>
            </a:pPr>
            <a:r>
              <a:t>I Paesi dell’area euro</a:t>
            </a:r>
            <a:r>
              <a:t> </a:t>
            </a:r>
            <a:r>
              <a:rPr b="0"/>
              <a:t>(*)</a:t>
            </a:r>
          </a:p>
        </p:txBody>
      </p:sp>
      <p:pic>
        <p:nvPicPr>
          <p:cNvPr id="173" name="Immagine 4" descr="Immagine 4"/>
          <p:cNvPicPr>
            <a:picLocks noChangeAspect="1"/>
          </p:cNvPicPr>
          <p:nvPr/>
        </p:nvPicPr>
        <p:blipFill>
          <a:blip r:embed="rId2">
            <a:extLst/>
          </a:blip>
          <a:stretch>
            <a:fillRect/>
          </a:stretch>
        </p:blipFill>
        <p:spPr>
          <a:xfrm>
            <a:off x="4630463" y="1829790"/>
            <a:ext cx="3975940" cy="1123962"/>
          </a:xfrm>
          <a:prstGeom prst="rect">
            <a:avLst/>
          </a:prstGeom>
          <a:ln w="12700">
            <a:miter lim="400000"/>
          </a:ln>
        </p:spPr>
      </p:pic>
      <p:pic>
        <p:nvPicPr>
          <p:cNvPr id="174" name="Immagine 5" descr="Immagine 5"/>
          <p:cNvPicPr>
            <a:picLocks noChangeAspect="1"/>
          </p:cNvPicPr>
          <p:nvPr/>
        </p:nvPicPr>
        <p:blipFill>
          <a:blip r:embed="rId3">
            <a:extLst/>
          </a:blip>
          <a:stretch>
            <a:fillRect/>
          </a:stretch>
        </p:blipFill>
        <p:spPr>
          <a:xfrm>
            <a:off x="4572273" y="2993301"/>
            <a:ext cx="4092320" cy="958960"/>
          </a:xfrm>
          <a:prstGeom prst="rect">
            <a:avLst/>
          </a:prstGeom>
          <a:ln w="12700">
            <a:miter lim="400000"/>
          </a:ln>
        </p:spPr>
      </p:pic>
      <p:pic>
        <p:nvPicPr>
          <p:cNvPr id="175" name="Immagine 6" descr="Immagine 6"/>
          <p:cNvPicPr>
            <a:picLocks noChangeAspect="1"/>
          </p:cNvPicPr>
          <p:nvPr/>
        </p:nvPicPr>
        <p:blipFill>
          <a:blip r:embed="rId4">
            <a:extLst/>
          </a:blip>
          <a:stretch>
            <a:fillRect/>
          </a:stretch>
        </p:blipFill>
        <p:spPr>
          <a:xfrm>
            <a:off x="233088" y="1829790"/>
            <a:ext cx="3975941" cy="4050060"/>
          </a:xfrm>
          <a:prstGeom prst="rect">
            <a:avLst/>
          </a:prstGeom>
          <a:ln w="12700">
            <a:miter lim="400000"/>
          </a:ln>
        </p:spPr>
      </p:pic>
      <p:pic>
        <p:nvPicPr>
          <p:cNvPr id="176" name="Immagine 7" descr="Immagine 7"/>
          <p:cNvPicPr>
            <a:picLocks noChangeAspect="1"/>
          </p:cNvPicPr>
          <p:nvPr/>
        </p:nvPicPr>
        <p:blipFill>
          <a:blip r:embed="rId5">
            <a:extLst/>
          </a:blip>
          <a:stretch>
            <a:fillRect/>
          </a:stretch>
        </p:blipFill>
        <p:spPr>
          <a:xfrm>
            <a:off x="152042" y="1075317"/>
            <a:ext cx="5588916" cy="714716"/>
          </a:xfrm>
          <a:prstGeom prst="rect">
            <a:avLst/>
          </a:prstGeom>
          <a:ln w="12700">
            <a:miter lim="400000"/>
          </a:ln>
        </p:spPr>
      </p:pic>
      <p:pic>
        <p:nvPicPr>
          <p:cNvPr id="177" name="Immagine 9" descr="Immagine 9"/>
          <p:cNvPicPr>
            <a:picLocks noChangeAspect="1"/>
          </p:cNvPicPr>
          <p:nvPr/>
        </p:nvPicPr>
        <p:blipFill>
          <a:blip r:embed="rId6">
            <a:extLst/>
          </a:blip>
          <a:stretch>
            <a:fillRect/>
          </a:stretch>
        </p:blipFill>
        <p:spPr>
          <a:xfrm>
            <a:off x="4544548" y="3901759"/>
            <a:ext cx="4004520" cy="2005251"/>
          </a:xfrm>
          <a:prstGeom prst="rect">
            <a:avLst/>
          </a:prstGeom>
          <a:ln w="12700">
            <a:miter lim="400000"/>
          </a:ln>
        </p:spPr>
      </p:pic>
      <p:sp>
        <p:nvSpPr>
          <p:cNvPr id="178"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9" name="Rettangolo"/>
          <p:cNvSpPr/>
          <p:nvPr/>
        </p:nvSpPr>
        <p:spPr>
          <a:xfrm>
            <a:off x="3075028" y="1535733"/>
            <a:ext cx="1270004" cy="260709"/>
          </a:xfrm>
          <a:prstGeom prst="rect">
            <a:avLst/>
          </a:prstGeom>
          <a:solidFill>
            <a:srgbClr val="FFFFFF"/>
          </a:solidFill>
          <a:ln w="12700">
            <a:miter lim="400000"/>
          </a:ln>
        </p:spPr>
        <p:txBody>
          <a:bodyPr lIns="45718" tIns="45718" rIns="45718" bIns="45718" anchor="ctr"/>
          <a:lstStyle/>
          <a:p>
            <a:pPr/>
          </a:p>
        </p:txBody>
      </p:sp>
      <p:pic>
        <p:nvPicPr>
          <p:cNvPr id="180" name="Google Shape;84;p13" descr="Google Shape;84;p13"/>
          <p:cNvPicPr>
            <a:picLocks noChangeAspect="1"/>
          </p:cNvPicPr>
          <p:nvPr/>
        </p:nvPicPr>
        <p:blipFill>
          <a:blip r:embed="rId7">
            <a:extLst/>
          </a:blip>
          <a:stretch>
            <a:fillRect/>
          </a:stretch>
        </p:blipFill>
        <p:spPr>
          <a:xfrm>
            <a:off x="4017714" y="6417609"/>
            <a:ext cx="1108573" cy="162006"/>
          </a:xfrm>
          <a:prstGeom prst="rect">
            <a:avLst/>
          </a:prstGeom>
          <a:ln w="12700">
            <a:miter lim="400000"/>
          </a:ln>
        </p:spPr>
      </p:pic>
      <p:sp>
        <p:nvSpPr>
          <p:cNvPr id="181" name="Rettangolo 1"/>
          <p:cNvSpPr txBox="1"/>
          <p:nvPr/>
        </p:nvSpPr>
        <p:spPr>
          <a:xfrm>
            <a:off x="207728" y="5910003"/>
            <a:ext cx="7427175" cy="2257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100">
                <a:latin typeface="Calibri"/>
                <a:ea typeface="Calibri"/>
                <a:cs typeface="Calibri"/>
                <a:sym typeface="Calibri"/>
              </a:defRPr>
            </a:pPr>
            <a:r>
              <a:t>(*) notizie desunte dal sito della Banca Centrale Europea all’indirizzo </a:t>
            </a:r>
            <a:r>
              <a:rPr u="sng">
                <a:solidFill>
                  <a:srgbClr val="0000FF"/>
                </a:solidFill>
                <a:uFill>
                  <a:solidFill>
                    <a:srgbClr val="0000FF"/>
                  </a:solidFill>
                </a:uFill>
                <a:hlinkClick r:id="rId8" invalidUrl="" action="" tgtFrame="" tooltip="" history="1" highlightClick="0" endSnd="0"/>
              </a:rPr>
              <a:t>https://www.ecb.europa.eu/euro/intro/html/index.it.html</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Titolo 2"/>
          <p:cNvSpPr txBox="1"/>
          <p:nvPr>
            <p:ph type="title"/>
          </p:nvPr>
        </p:nvSpPr>
        <p:spPr>
          <a:xfrm>
            <a:off x="700225" y="388578"/>
            <a:ext cx="7743550" cy="398019"/>
          </a:xfrm>
          <a:prstGeom prst="rect">
            <a:avLst/>
          </a:prstGeom>
        </p:spPr>
        <p:txBody>
          <a:bodyPr/>
          <a:lstStyle>
            <a:lvl1pPr>
              <a:defRPr sz="2400"/>
            </a:lvl1pPr>
          </a:lstStyle>
          <a:p>
            <a:pPr/>
            <a:r>
              <a:t>Le banconote in euro</a:t>
            </a:r>
          </a:p>
        </p:txBody>
      </p:sp>
      <p:pic>
        <p:nvPicPr>
          <p:cNvPr id="184" name="Immagine 3" descr="Immagine 3"/>
          <p:cNvPicPr>
            <a:picLocks noChangeAspect="1"/>
          </p:cNvPicPr>
          <p:nvPr/>
        </p:nvPicPr>
        <p:blipFill>
          <a:blip r:embed="rId2">
            <a:extLst/>
          </a:blip>
          <a:stretch>
            <a:fillRect/>
          </a:stretch>
        </p:blipFill>
        <p:spPr>
          <a:xfrm>
            <a:off x="566090" y="1036177"/>
            <a:ext cx="5934734" cy="5080879"/>
          </a:xfrm>
          <a:prstGeom prst="rect">
            <a:avLst/>
          </a:prstGeom>
          <a:ln w="12700">
            <a:miter lim="400000"/>
          </a:ln>
        </p:spPr>
      </p:pic>
      <p:sp>
        <p:nvSpPr>
          <p:cNvPr id="185"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6" name="Google Shape;84;p13" descr="Google Shape;84;p13"/>
          <p:cNvPicPr>
            <a:picLocks noChangeAspect="1"/>
          </p:cNvPicPr>
          <p:nvPr/>
        </p:nvPicPr>
        <p:blipFill>
          <a:blip r:embed="rId3">
            <a:extLst/>
          </a:blip>
          <a:stretch>
            <a:fillRect/>
          </a:stretch>
        </p:blipFill>
        <p:spPr>
          <a:xfrm>
            <a:off x="4017714" y="6417609"/>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Titolo 2"/>
          <p:cNvSpPr txBox="1"/>
          <p:nvPr>
            <p:ph type="title"/>
          </p:nvPr>
        </p:nvSpPr>
        <p:spPr>
          <a:xfrm>
            <a:off x="394393" y="369764"/>
            <a:ext cx="8049381" cy="449634"/>
          </a:xfrm>
          <a:prstGeom prst="rect">
            <a:avLst/>
          </a:prstGeom>
        </p:spPr>
        <p:txBody>
          <a:bodyPr/>
          <a:lstStyle>
            <a:lvl1pPr>
              <a:defRPr sz="2400"/>
            </a:lvl1pPr>
          </a:lstStyle>
          <a:p>
            <a:pPr/>
            <a:r>
              <a:t>I tagli delle banconote in euro</a:t>
            </a:r>
          </a:p>
        </p:txBody>
      </p:sp>
      <p:pic>
        <p:nvPicPr>
          <p:cNvPr id="189" name="Immagine 3" descr="Immagine 3"/>
          <p:cNvPicPr>
            <a:picLocks noChangeAspect="1"/>
          </p:cNvPicPr>
          <p:nvPr/>
        </p:nvPicPr>
        <p:blipFill>
          <a:blip r:embed="rId2">
            <a:extLst/>
          </a:blip>
          <a:stretch>
            <a:fillRect/>
          </a:stretch>
        </p:blipFill>
        <p:spPr>
          <a:xfrm>
            <a:off x="376302" y="1091286"/>
            <a:ext cx="4313157" cy="4970663"/>
          </a:xfrm>
          <a:prstGeom prst="rect">
            <a:avLst/>
          </a:prstGeom>
          <a:ln w="12700">
            <a:miter lim="400000"/>
          </a:ln>
        </p:spPr>
      </p:pic>
      <p:sp>
        <p:nvSpPr>
          <p:cNvPr id="190"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1" name="Nota. La BCE ha deciso di porre fine alla produzione della banconota da €500, ma gli esemplari della prima serie continueranno ad avere corso legale."/>
          <p:cNvSpPr txBox="1"/>
          <p:nvPr/>
        </p:nvSpPr>
        <p:spPr>
          <a:xfrm>
            <a:off x="4645331" y="5243974"/>
            <a:ext cx="4413546" cy="6293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200">
                <a:latin typeface="Calibri"/>
                <a:ea typeface="Calibri"/>
                <a:cs typeface="Calibri"/>
                <a:sym typeface="Calibri"/>
              </a:defRPr>
            </a:pPr>
            <a:r>
              <a:rPr b="1"/>
              <a:t>Nota.</a:t>
            </a:r>
            <a:r>
              <a:t> </a:t>
            </a:r>
            <a:r>
              <a:rPr i="1"/>
              <a:t>La BCE ha deciso di porre fine alla produzione della banconota da €500, ma gli esemplari della prima serie continueranno ad avere corso legale.</a:t>
            </a:r>
          </a:p>
        </p:txBody>
      </p:sp>
      <p:pic>
        <p:nvPicPr>
          <p:cNvPr id="192" name="Google Shape;84;p13" descr="Google Shape;84;p13"/>
          <p:cNvPicPr>
            <a:picLocks noChangeAspect="1"/>
          </p:cNvPicPr>
          <p:nvPr/>
        </p:nvPicPr>
        <p:blipFill>
          <a:blip r:embed="rId3">
            <a:extLst/>
          </a:blip>
          <a:stretch>
            <a:fillRect/>
          </a:stretch>
        </p:blipFill>
        <p:spPr>
          <a:xfrm>
            <a:off x="4017714" y="6417609"/>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Titolo 2"/>
          <p:cNvSpPr txBox="1"/>
          <p:nvPr>
            <p:ph type="title"/>
          </p:nvPr>
        </p:nvSpPr>
        <p:spPr>
          <a:xfrm>
            <a:off x="700225" y="456573"/>
            <a:ext cx="7743550" cy="471943"/>
          </a:xfrm>
          <a:prstGeom prst="rect">
            <a:avLst/>
          </a:prstGeom>
        </p:spPr>
        <p:txBody>
          <a:bodyPr/>
          <a:lstStyle>
            <a:lvl1pPr>
              <a:defRPr sz="2400"/>
            </a:lvl1pPr>
          </a:lstStyle>
          <a:p>
            <a:pPr/>
            <a:r>
              <a:t>I tagli delle monete in euro</a:t>
            </a:r>
          </a:p>
        </p:txBody>
      </p:sp>
      <p:pic>
        <p:nvPicPr>
          <p:cNvPr id="195" name="Immagine 4" descr="Immagine 4"/>
          <p:cNvPicPr>
            <a:picLocks noChangeAspect="1"/>
          </p:cNvPicPr>
          <p:nvPr/>
        </p:nvPicPr>
        <p:blipFill>
          <a:blip r:embed="rId2">
            <a:extLst/>
          </a:blip>
          <a:stretch>
            <a:fillRect/>
          </a:stretch>
        </p:blipFill>
        <p:spPr>
          <a:xfrm>
            <a:off x="510587" y="1123550"/>
            <a:ext cx="6870545" cy="2321982"/>
          </a:xfrm>
          <a:prstGeom prst="rect">
            <a:avLst/>
          </a:prstGeom>
          <a:ln w="12700">
            <a:miter lim="400000"/>
          </a:ln>
        </p:spPr>
      </p:pic>
      <p:pic>
        <p:nvPicPr>
          <p:cNvPr id="196" name="Immagine 5" descr="Immagine 5"/>
          <p:cNvPicPr>
            <a:picLocks noChangeAspect="1"/>
          </p:cNvPicPr>
          <p:nvPr/>
        </p:nvPicPr>
        <p:blipFill>
          <a:blip r:embed="rId3">
            <a:extLst/>
          </a:blip>
          <a:stretch>
            <a:fillRect/>
          </a:stretch>
        </p:blipFill>
        <p:spPr>
          <a:xfrm>
            <a:off x="581923" y="3353077"/>
            <a:ext cx="4293966" cy="2682212"/>
          </a:xfrm>
          <a:prstGeom prst="rect">
            <a:avLst/>
          </a:prstGeom>
          <a:ln w="12700">
            <a:miter lim="400000"/>
          </a:ln>
        </p:spPr>
      </p:pic>
      <p:sp>
        <p:nvSpPr>
          <p:cNvPr id="197"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8" name="Nota…"/>
          <p:cNvSpPr txBox="1"/>
          <p:nvPr/>
        </p:nvSpPr>
        <p:spPr>
          <a:xfrm>
            <a:off x="5131170" y="4553508"/>
            <a:ext cx="3760059" cy="13913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b="1" i="1" sz="1200">
                <a:solidFill>
                  <a:srgbClr val="444444"/>
                </a:solidFill>
                <a:latin typeface="Calibri"/>
                <a:ea typeface="Calibri"/>
                <a:cs typeface="Calibri"/>
                <a:sym typeface="Calibri"/>
              </a:defRPr>
            </a:pPr>
            <a:r>
              <a:t>Nota.</a:t>
            </a:r>
            <a:r>
              <a:rPr b="0"/>
              <a:t> A decorrere dal </a:t>
            </a:r>
            <a:r>
              <a:t>1° gennaio 2018</a:t>
            </a:r>
            <a:r>
              <a:rPr b="0"/>
              <a:t> e' sospeso  il  conio  da  parte dell'Italia di monete metalliche da </a:t>
            </a:r>
            <a:r>
              <a:t>un centesim</a:t>
            </a:r>
            <a:r>
              <a:rPr b="0"/>
              <a:t>o  e  </a:t>
            </a:r>
            <a:r>
              <a:t>due  centesimi</a:t>
            </a:r>
            <a:r>
              <a:rPr b="0"/>
              <a:t>  di  euro.  </a:t>
            </a:r>
            <a:endParaRPr b="0"/>
          </a:p>
          <a:p>
            <a:pPr defTabSz="457200">
              <a:defRPr i="1" sz="1200">
                <a:solidFill>
                  <a:srgbClr val="444444"/>
                </a:solidFill>
                <a:latin typeface="Calibri"/>
                <a:ea typeface="Calibri"/>
                <a:cs typeface="Calibri"/>
                <a:sym typeface="Calibri"/>
              </a:defRPr>
            </a:pPr>
            <a:r>
              <a:t>Durante il periodo di sospensione, per i pagamenti effettuati  integralmente  in  contanti l’importo e' arrotondato, a tutti gli effetti, per eccesso  o  per</a:t>
            </a:r>
          </a:p>
          <a:p>
            <a:pPr defTabSz="457200">
              <a:defRPr i="1" sz="1200">
                <a:solidFill>
                  <a:srgbClr val="444444"/>
                </a:solidFill>
                <a:latin typeface="Calibri"/>
                <a:ea typeface="Calibri"/>
                <a:cs typeface="Calibri"/>
                <a:sym typeface="Calibri"/>
              </a:defRPr>
            </a:pPr>
            <a:r>
              <a:t>difetto, al multiplo di cinque centesimi più vicino. </a:t>
            </a:r>
          </a:p>
        </p:txBody>
      </p:sp>
      <p:pic>
        <p:nvPicPr>
          <p:cNvPr id="199" name="Google Shape;84;p13" descr="Google Shape;84;p13"/>
          <p:cNvPicPr>
            <a:picLocks noChangeAspect="1"/>
          </p:cNvPicPr>
          <p:nvPr/>
        </p:nvPicPr>
        <p:blipFill>
          <a:blip r:embed="rId4">
            <a:extLst/>
          </a:blip>
          <a:stretch>
            <a:fillRect/>
          </a:stretch>
        </p:blipFill>
        <p:spPr>
          <a:xfrm>
            <a:off x="4017714" y="6417612"/>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Titolo 2"/>
          <p:cNvSpPr txBox="1"/>
          <p:nvPr>
            <p:ph type="title"/>
          </p:nvPr>
        </p:nvSpPr>
        <p:spPr>
          <a:xfrm>
            <a:off x="957520" y="432040"/>
            <a:ext cx="7539147" cy="494979"/>
          </a:xfrm>
          <a:prstGeom prst="rect">
            <a:avLst/>
          </a:prstGeom>
        </p:spPr>
        <p:txBody>
          <a:bodyPr/>
          <a:lstStyle>
            <a:lvl1pPr>
              <a:defRPr sz="2400"/>
            </a:lvl1pPr>
          </a:lstStyle>
          <a:p>
            <a:pPr/>
            <a:r>
              <a:t>La faccia “nazionale” di alcune monete degli Stati membri</a:t>
            </a:r>
          </a:p>
        </p:txBody>
      </p:sp>
      <p:pic>
        <p:nvPicPr>
          <p:cNvPr id="202" name="Immagine 3" descr="Immagine 3"/>
          <p:cNvPicPr>
            <a:picLocks noChangeAspect="1"/>
          </p:cNvPicPr>
          <p:nvPr/>
        </p:nvPicPr>
        <p:blipFill>
          <a:blip r:embed="rId2">
            <a:extLst/>
          </a:blip>
          <a:stretch>
            <a:fillRect/>
          </a:stretch>
        </p:blipFill>
        <p:spPr>
          <a:xfrm>
            <a:off x="1244762" y="1247725"/>
            <a:ext cx="6964662" cy="4745753"/>
          </a:xfrm>
          <a:prstGeom prst="rect">
            <a:avLst/>
          </a:prstGeom>
          <a:ln w="12700">
            <a:miter lim="400000"/>
          </a:ln>
        </p:spPr>
      </p:pic>
      <p:pic>
        <p:nvPicPr>
          <p:cNvPr id="203" name="Immagine 4" descr="Immagine 4"/>
          <p:cNvPicPr>
            <a:picLocks noChangeAspect="1"/>
          </p:cNvPicPr>
          <p:nvPr/>
        </p:nvPicPr>
        <p:blipFill>
          <a:blip r:embed="rId2">
            <a:extLst/>
          </a:blip>
          <a:stretch>
            <a:fillRect/>
          </a:stretch>
        </p:blipFill>
        <p:spPr>
          <a:xfrm>
            <a:off x="884699" y="1125050"/>
            <a:ext cx="7195630" cy="4903135"/>
          </a:xfrm>
          <a:prstGeom prst="rect">
            <a:avLst/>
          </a:prstGeom>
          <a:ln w="12700">
            <a:miter lim="400000"/>
          </a:ln>
        </p:spPr>
      </p:pic>
      <p:sp>
        <p:nvSpPr>
          <p:cNvPr id="204"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5" name="Google Shape;84;p13" descr="Google Shape;84;p13"/>
          <p:cNvPicPr>
            <a:picLocks noChangeAspect="1"/>
          </p:cNvPicPr>
          <p:nvPr/>
        </p:nvPicPr>
        <p:blipFill>
          <a:blip r:embed="rId3">
            <a:extLst/>
          </a:blip>
          <a:stretch>
            <a:fillRect/>
          </a:stretch>
        </p:blipFill>
        <p:spPr>
          <a:xfrm>
            <a:off x="4017714" y="6417612"/>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Titolo 2"/>
          <p:cNvSpPr txBox="1"/>
          <p:nvPr>
            <p:ph type="title"/>
          </p:nvPr>
        </p:nvSpPr>
        <p:spPr>
          <a:xfrm>
            <a:off x="399531" y="405656"/>
            <a:ext cx="8186424" cy="386413"/>
          </a:xfrm>
          <a:prstGeom prst="rect">
            <a:avLst/>
          </a:prstGeom>
        </p:spPr>
        <p:txBody>
          <a:bodyPr/>
          <a:lstStyle>
            <a:lvl1pPr>
              <a:defRPr sz="2400"/>
            </a:lvl1pPr>
          </a:lstStyle>
          <a:p>
            <a:pPr/>
            <a:r>
              <a:t>Vediamo come nasce una banconota</a:t>
            </a:r>
          </a:p>
        </p:txBody>
      </p:sp>
      <p:sp>
        <p:nvSpPr>
          <p:cNvPr id="208"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9" name="Google Shape;84;p13" descr="Google Shape;84;p13"/>
          <p:cNvPicPr>
            <a:picLocks noChangeAspect="1"/>
          </p:cNvPicPr>
          <p:nvPr/>
        </p:nvPicPr>
        <p:blipFill>
          <a:blip r:embed="rId4">
            <a:extLst/>
          </a:blip>
          <a:stretch>
            <a:fillRect/>
          </a:stretch>
        </p:blipFill>
        <p:spPr>
          <a:xfrm>
            <a:off x="4017713" y="6417608"/>
            <a:ext cx="1108574" cy="162007"/>
          </a:xfrm>
          <a:prstGeom prst="rect">
            <a:avLst/>
          </a:prstGeom>
          <a:ln w="12700">
            <a:miter lim="400000"/>
          </a:ln>
        </p:spPr>
      </p:pic>
      <p:pic>
        <p:nvPicPr>
          <p:cNvPr id="210" name="Come nasce una banconota - Estratto video della trasmissione Rai &quot;Superquark&quot;" descr="Come nasce una banconota - Estratto video della trasmissione Rai &quot;Superquark&quot;"/>
          <p:cNvPicPr>
            <a:picLocks noChangeAspect="0"/>
          </p:cNvPicPr>
          <p:nvPr>
            <a:videoFile xmlns:mc="http://schemas.openxmlformats.org/markup-compatibility/2006" xmlns:aiw="http://developer.apple.com/namespaces/iwork" r:link="rId5" mc:Ignorable="aiw" aiw:title="Come nasce una banconota - Estratto video della trasmissione Rai &quot;Superquark&quot;" aiw:author="Banca d'Italia - Eurosistema"/>
          </p:nvPr>
        </p:nvPicPr>
        <p:blipFill>
          <a:blip r:embed="rId6">
            <a:extLst/>
          </a:blip>
          <a:stretch>
            <a:fillRect/>
          </a:stretch>
        </p:blipFill>
        <p:spPr>
          <a:xfrm>
            <a:off x="264515" y="1077436"/>
            <a:ext cx="6647056" cy="4985293"/>
          </a:xfrm>
          <a:prstGeom prst="rect">
            <a:avLst/>
          </a:prstGeom>
        </p:spPr>
      </p:pic>
      <p:sp>
        <p:nvSpPr>
          <p:cNvPr id="211" name="Come nasce una banconota - Estratto video della trasmissione Rai “Superquark&quot; disponibile all’indirizzo https://youtu.be/NMcNPwtlq_M?si=wdeq21W4q1fj1nii"/>
          <p:cNvSpPr txBox="1"/>
          <p:nvPr/>
        </p:nvSpPr>
        <p:spPr>
          <a:xfrm>
            <a:off x="179097" y="6127200"/>
            <a:ext cx="8316163" cy="22850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spcBef>
                <a:spcPts val="3600"/>
              </a:spcBef>
              <a:defRPr sz="1000">
                <a:solidFill>
                  <a:srgbClr val="454545"/>
                </a:solidFill>
                <a:latin typeface="Calibri"/>
                <a:ea typeface="Calibri"/>
                <a:cs typeface="Calibri"/>
                <a:sym typeface="Calibri"/>
              </a:defRPr>
            </a:pPr>
            <a:r>
              <a:t>Come nasce una banconota - Estratto video della trasmissione Rai “Superquark" disponibile all’indirizzo </a:t>
            </a:r>
            <a:r>
              <a:rPr u="sng">
                <a:solidFill>
                  <a:srgbClr val="0000FF"/>
                </a:solidFill>
                <a:uFill>
                  <a:solidFill>
                    <a:srgbClr val="0000FF"/>
                  </a:solidFill>
                </a:uFill>
                <a:hlinkClick r:id="rId7" invalidUrl="" action="" tgtFrame="" tooltip="" history="1" highlightClick="0" endSnd="0"/>
              </a:rPr>
              <a:t>https://youtu.be/NMcNPwtlq_M?si=wdeq21W4q1fj1nii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1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10"/>
                </p:tgtEl>
              </p:cMediaNode>
            </p:video>
            <p:seq concurrent="1" prevAc="none" nextAc="seek">
              <p:cTn id="8" evtFilter="cancelBubble" nodeType="interactiveSeq" restart="whenNotActive" fill="hold">
                <p:stCondLst>
                  <p:cond delay="0" evt="onClick">
                    <p:tgtEl>
                      <p:spTgt spid="21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10"/>
                                        </p:tgtEl>
                                      </p:cBhvr>
                                    </p:cmd>
                                  </p:childTnLst>
                                </p:cTn>
                              </p:par>
                            </p:childTnLst>
                          </p:cTn>
                        </p:par>
                      </p:childTnLst>
                    </p:cTn>
                  </p:par>
                </p:childTnLst>
              </p:cTn>
              <p:nextCondLst>
                <p:cond delay="0" evt="onClick">
                  <p:tgtEl>
                    <p:spTgt spid="2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 name="Google Shape;74;p12"/>
          <p:cNvSpPr txBox="1"/>
          <p:nvPr>
            <p:ph type="title"/>
          </p:nvPr>
        </p:nvSpPr>
        <p:spPr>
          <a:xfrm>
            <a:off x="234000" y="475200"/>
            <a:ext cx="8690400" cy="306366"/>
          </a:xfrm>
          <a:prstGeom prst="rect">
            <a:avLst/>
          </a:prstGeom>
        </p:spPr>
        <p:txBody>
          <a:bodyPr/>
          <a:lstStyle>
            <a:lvl1pPr defTabSz="804672">
              <a:lnSpc>
                <a:spcPct val="78571"/>
              </a:lnSpc>
              <a:defRPr sz="2400"/>
            </a:lvl1pPr>
          </a:lstStyle>
          <a:p>
            <a:pPr/>
            <a:r>
              <a:t>Chi è UniGens?</a:t>
            </a:r>
          </a:p>
        </p:txBody>
      </p:sp>
      <p:sp>
        <p:nvSpPr>
          <p:cNvPr id="90" name="Google Shape;75;p12"/>
          <p:cNvSpPr txBox="1"/>
          <p:nvPr>
            <p:ph type="body" idx="1"/>
          </p:nvPr>
        </p:nvSpPr>
        <p:spPr>
          <a:xfrm>
            <a:off x="234000" y="1339198"/>
            <a:ext cx="8460000" cy="4416599"/>
          </a:xfrm>
          <a:prstGeom prst="rect">
            <a:avLst/>
          </a:prstGeom>
        </p:spPr>
        <p:txBody>
          <a:bodyPr/>
          <a:lstStyle/>
          <a:p>
            <a:pPr marL="0" indent="0" algn="just" defTabSz="905255">
              <a:spcBef>
                <a:spcPts val="0"/>
              </a:spcBef>
              <a:buSzTx/>
              <a:buNone/>
              <a:defRPr sz="1600">
                <a:latin typeface="Calibri"/>
                <a:ea typeface="Calibri"/>
                <a:cs typeface="Calibri"/>
                <a:sym typeface="Calibri"/>
              </a:defRPr>
            </a:pPr>
            <a:r>
              <a:t>È un’</a:t>
            </a:r>
            <a:r>
              <a:rPr b="1">
                <a:solidFill>
                  <a:srgbClr val="00A197"/>
                </a:solidFill>
              </a:rPr>
              <a:t>Organizzazione di Volontariato (</a:t>
            </a:r>
            <a:r>
              <a:rPr b="1" u="sng">
                <a:solidFill>
                  <a:srgbClr val="0000FF"/>
                </a:solidFill>
                <a:uFill>
                  <a:solidFill>
                    <a:srgbClr val="0000FF"/>
                  </a:solidFill>
                </a:uFill>
                <a:hlinkClick r:id="rId2" invalidUrl="" action="" tgtFrame="" tooltip="" history="1" highlightClick="0" endSnd="0"/>
              </a:rPr>
              <a:t>www.unigens.it</a:t>
            </a:r>
            <a:r>
              <a:rPr b="1">
                <a:solidFill>
                  <a:srgbClr val="00A197"/>
                </a:solidFill>
              </a:rPr>
              <a:t>) </a:t>
            </a:r>
            <a:r>
              <a:t>che:</a:t>
            </a:r>
          </a:p>
          <a:p>
            <a:pPr marL="358329" indent="-358329" algn="just" defTabSz="905255">
              <a:spcBef>
                <a:spcPts val="500"/>
              </a:spcBef>
              <a:buClr>
                <a:srgbClr val="00A197"/>
              </a:buClr>
              <a:buSzPts val="1600"/>
              <a:buFont typeface="Helvetica"/>
              <a:buChar char="✔"/>
              <a:defRPr i="1" sz="1600">
                <a:latin typeface="Calibri"/>
                <a:ea typeface="Calibri"/>
                <a:cs typeface="Calibri"/>
                <a:sym typeface="Calibri"/>
              </a:defRPr>
            </a:pPr>
            <a:r>
              <a:t>“</a:t>
            </a:r>
            <a:r>
              <a:rPr i="0"/>
              <a:t>persegue esclusivamente finalità di </a:t>
            </a:r>
            <a:r>
              <a:rPr b="1" i="0">
                <a:solidFill>
                  <a:srgbClr val="00A197"/>
                </a:solidFill>
              </a:rPr>
              <a:t>solidarietà</a:t>
            </a:r>
            <a:r>
              <a:rPr i="0">
                <a:solidFill>
                  <a:srgbClr val="009DBB"/>
                </a:solidFill>
              </a:rPr>
              <a:t> </a:t>
            </a:r>
            <a:r>
              <a:rPr b="1" i="0">
                <a:solidFill>
                  <a:srgbClr val="00A197"/>
                </a:solidFill>
              </a:rPr>
              <a:t>sociale</a:t>
            </a:r>
            <a:r>
              <a:t>“</a:t>
            </a:r>
            <a:endParaRPr b="1">
              <a:solidFill>
                <a:srgbClr val="00A197"/>
              </a:solidFill>
            </a:endParaRPr>
          </a:p>
          <a:p>
            <a:pPr marL="358329" indent="-358329" algn="just" defTabSz="905255">
              <a:spcBef>
                <a:spcPts val="500"/>
              </a:spcBef>
              <a:buClr>
                <a:srgbClr val="00A197"/>
              </a:buClr>
              <a:buSzPts val="1600"/>
              <a:buFont typeface="Helvetica"/>
              <a:buChar char="✔"/>
              <a:defRPr sz="1600">
                <a:latin typeface="Calibri"/>
                <a:ea typeface="Calibri"/>
                <a:cs typeface="Calibri"/>
                <a:sym typeface="Calibri"/>
              </a:defRPr>
            </a:pPr>
            <a:r>
              <a:t>a</a:t>
            </a:r>
            <a:r>
              <a:t>d oggi conta su circa </a:t>
            </a:r>
            <a:r>
              <a:rPr b="1">
                <a:solidFill>
                  <a:srgbClr val="00A197"/>
                </a:solidFill>
              </a:rPr>
              <a:t>500</a:t>
            </a:r>
            <a:r>
              <a:rPr b="1">
                <a:solidFill>
                  <a:srgbClr val="009DBB"/>
                </a:solidFill>
              </a:rPr>
              <a:t> </a:t>
            </a:r>
            <a:r>
              <a:rPr b="1">
                <a:solidFill>
                  <a:srgbClr val="00A197"/>
                </a:solidFill>
              </a:rPr>
              <a:t>volontari</a:t>
            </a:r>
            <a:r>
              <a:rPr b="1">
                <a:solidFill>
                  <a:srgbClr val="009DBB"/>
                </a:solidFill>
              </a:rPr>
              <a:t> </a:t>
            </a:r>
            <a:r>
              <a:t>attivi che, continuamente aggiornati con specifici percorsi formativi, </a:t>
            </a:r>
            <a:r>
              <a:rPr b="1">
                <a:solidFill>
                  <a:srgbClr val="00A197"/>
                </a:solidFill>
              </a:rPr>
              <a:t>mettono a disposizione competenze ed esperienze</a:t>
            </a:r>
            <a:r>
              <a:t> maturate in anni di attività nel settore bancario</a:t>
            </a:r>
          </a:p>
          <a:p>
            <a:pPr marL="358329" indent="-358329" algn="just" defTabSz="905255">
              <a:spcBef>
                <a:spcPts val="500"/>
              </a:spcBef>
              <a:buClr>
                <a:srgbClr val="00A197"/>
              </a:buClr>
              <a:buSzPts val="1600"/>
              <a:buFont typeface="Helvetica"/>
              <a:buChar char="✔"/>
              <a:defRPr sz="1600">
                <a:latin typeface="Calibri"/>
                <a:ea typeface="Calibri"/>
                <a:cs typeface="Calibri"/>
                <a:sym typeface="Calibri"/>
              </a:defRPr>
            </a:pPr>
            <a:r>
              <a:t>“si propone di contribuire ai processi di </a:t>
            </a:r>
            <a:r>
              <a:rPr b="1">
                <a:solidFill>
                  <a:srgbClr val="00A197"/>
                </a:solidFill>
              </a:rPr>
              <a:t>sviluppo</a:t>
            </a:r>
            <a:r>
              <a:rPr>
                <a:solidFill>
                  <a:srgbClr val="009DBB"/>
                </a:solidFill>
              </a:rPr>
              <a:t> </a:t>
            </a:r>
            <a:r>
              <a:rPr b="1">
                <a:solidFill>
                  <a:srgbClr val="00A197"/>
                </a:solidFill>
              </a:rPr>
              <a:t>umano</a:t>
            </a:r>
            <a:r>
              <a:rPr>
                <a:solidFill>
                  <a:srgbClr val="009DBB"/>
                </a:solidFill>
              </a:rPr>
              <a:t> </a:t>
            </a:r>
            <a:r>
              <a:rPr b="1">
                <a:solidFill>
                  <a:srgbClr val="00A197"/>
                </a:solidFill>
              </a:rPr>
              <a:t>sociale</a:t>
            </a:r>
            <a:r>
              <a:rPr>
                <a:solidFill>
                  <a:srgbClr val="009DBB"/>
                </a:solidFill>
              </a:rPr>
              <a:t> </a:t>
            </a:r>
            <a:r>
              <a:t>ed </a:t>
            </a:r>
            <a:r>
              <a:rPr b="1">
                <a:solidFill>
                  <a:srgbClr val="00A197"/>
                </a:solidFill>
              </a:rPr>
              <a:t>economico</a:t>
            </a:r>
            <a:r>
              <a:rPr>
                <a:solidFill>
                  <a:srgbClr val="009DBB"/>
                </a:solidFill>
              </a:rPr>
              <a:t> </a:t>
            </a:r>
            <a:r>
              <a:t>supportando, educando ed assistendo persone, famiglie, ed enti in generale, al fine di migliorare la </a:t>
            </a:r>
            <a:r>
              <a:rPr b="1">
                <a:solidFill>
                  <a:srgbClr val="00A197"/>
                </a:solidFill>
              </a:rPr>
              <a:t>consapevolezza</a:t>
            </a:r>
            <a:r>
              <a:rPr>
                <a:solidFill>
                  <a:srgbClr val="009DBB"/>
                </a:solidFill>
              </a:rPr>
              <a:t> </a:t>
            </a:r>
            <a:r>
              <a:t>in </a:t>
            </a:r>
            <a:r>
              <a:rPr b="1">
                <a:solidFill>
                  <a:srgbClr val="00A197"/>
                </a:solidFill>
              </a:rPr>
              <a:t>ambito</a:t>
            </a:r>
            <a:r>
              <a:rPr>
                <a:solidFill>
                  <a:srgbClr val="009DBB"/>
                </a:solidFill>
              </a:rPr>
              <a:t> </a:t>
            </a:r>
            <a:r>
              <a:rPr b="1">
                <a:solidFill>
                  <a:srgbClr val="00A197"/>
                </a:solidFill>
              </a:rPr>
              <a:t>finanziario</a:t>
            </a:r>
            <a:r>
              <a:rPr>
                <a:solidFill>
                  <a:srgbClr val="009DBB"/>
                </a:solidFill>
              </a:rPr>
              <a:t> </a:t>
            </a:r>
            <a:r>
              <a:t>e di </a:t>
            </a:r>
            <a:r>
              <a:rPr b="1">
                <a:solidFill>
                  <a:srgbClr val="00A197"/>
                </a:solidFill>
              </a:rPr>
              <a:t>accesso</a:t>
            </a:r>
            <a:r>
              <a:rPr>
                <a:solidFill>
                  <a:srgbClr val="009DBB"/>
                </a:solidFill>
              </a:rPr>
              <a:t> </a:t>
            </a:r>
            <a:r>
              <a:t>al </a:t>
            </a:r>
            <a:r>
              <a:rPr b="1">
                <a:solidFill>
                  <a:srgbClr val="00A197"/>
                </a:solidFill>
              </a:rPr>
              <a:t>credito</a:t>
            </a:r>
            <a:r>
              <a:t>“</a:t>
            </a:r>
            <a:endParaRPr b="1" i="1">
              <a:solidFill>
                <a:srgbClr val="00A197"/>
              </a:solidFill>
            </a:endParaRPr>
          </a:p>
          <a:p>
            <a:pPr marL="358329" indent="-358329" algn="just" defTabSz="905255">
              <a:spcBef>
                <a:spcPts val="500"/>
              </a:spcBef>
              <a:buClr>
                <a:srgbClr val="00A197"/>
              </a:buClr>
              <a:buSzPts val="1600"/>
              <a:buFont typeface="Helvetica"/>
              <a:buChar char="✔"/>
              <a:defRPr sz="1600">
                <a:latin typeface="Calibri"/>
                <a:ea typeface="Calibri"/>
                <a:cs typeface="Calibri"/>
                <a:sym typeface="Calibri"/>
              </a:defRPr>
            </a:pPr>
            <a:r>
              <a:t>il</a:t>
            </a:r>
            <a:r>
              <a:t> </a:t>
            </a:r>
            <a:r>
              <a:rPr b="1">
                <a:solidFill>
                  <a:srgbClr val="00A197"/>
                </a:solidFill>
              </a:rPr>
              <a:t>principale</a:t>
            </a:r>
            <a:r>
              <a:t> </a:t>
            </a:r>
            <a:r>
              <a:rPr b="1">
                <a:solidFill>
                  <a:srgbClr val="00A197"/>
                </a:solidFill>
              </a:rPr>
              <a:t>ambito</a:t>
            </a:r>
            <a:r>
              <a:t> di intervento è l’educazione finanziaria con: </a:t>
            </a:r>
          </a:p>
          <a:p>
            <a:pPr lvl="1" marL="886395" indent="-528066" algn="just" defTabSz="905255">
              <a:spcBef>
                <a:spcPts val="500"/>
              </a:spcBef>
              <a:buClr>
                <a:srgbClr val="00A197"/>
              </a:buClr>
              <a:buSzPts val="1600"/>
              <a:buFont typeface="Helvetica"/>
              <a:buChar char="✔"/>
              <a:defRPr b="1" sz="1600">
                <a:solidFill>
                  <a:srgbClr val="00A197"/>
                </a:solidFill>
                <a:latin typeface="Calibri"/>
                <a:ea typeface="Calibri"/>
                <a:cs typeface="Calibri"/>
                <a:sym typeface="Calibri"/>
              </a:defRPr>
            </a:pPr>
            <a:r>
              <a:t>interventi</a:t>
            </a:r>
            <a:r>
              <a:rPr b="0">
                <a:solidFill>
                  <a:srgbClr val="000000"/>
                </a:solidFill>
              </a:rPr>
              <a:t> di </a:t>
            </a:r>
            <a:r>
              <a:t>docenza</a:t>
            </a:r>
            <a:r>
              <a:rPr b="0">
                <a:solidFill>
                  <a:srgbClr val="000000"/>
                </a:solidFill>
              </a:rPr>
              <a:t> (studenti PCTO, studenti ITS, Università della Terza età, immigrati, detenuti a fine pena, ecc.) in </a:t>
            </a:r>
            <a:r>
              <a:t>presenza</a:t>
            </a:r>
            <a:r>
              <a:rPr b="0">
                <a:solidFill>
                  <a:srgbClr val="000000"/>
                </a:solidFill>
              </a:rPr>
              <a:t> o da </a:t>
            </a:r>
            <a:r>
              <a:t>remoto</a:t>
            </a:r>
          </a:p>
          <a:p>
            <a:pPr lvl="1" marL="886395" indent="-528066" algn="just" defTabSz="905255">
              <a:spcBef>
                <a:spcPts val="500"/>
              </a:spcBef>
              <a:buClr>
                <a:srgbClr val="00A197"/>
              </a:buClr>
              <a:buSzPts val="1600"/>
              <a:buFont typeface="Helvetica"/>
              <a:buChar char="✔"/>
              <a:defRPr b="1" sz="1600">
                <a:solidFill>
                  <a:srgbClr val="00A197"/>
                </a:solidFill>
                <a:latin typeface="Calibri"/>
                <a:ea typeface="Calibri"/>
                <a:cs typeface="Calibri"/>
                <a:sym typeface="Calibri"/>
              </a:defRPr>
            </a:pPr>
            <a:r>
              <a:t>supporto</a:t>
            </a:r>
            <a:r>
              <a:rPr b="0">
                <a:solidFill>
                  <a:srgbClr val="000000"/>
                </a:solidFill>
              </a:rPr>
              <a:t> </a:t>
            </a:r>
            <a:r>
              <a:t>individuale</a:t>
            </a:r>
            <a:r>
              <a:rPr b="0">
                <a:solidFill>
                  <a:srgbClr val="000000"/>
                </a:solidFill>
              </a:rPr>
              <a:t> a </a:t>
            </a:r>
            <a:r>
              <a:t>piccoli</a:t>
            </a:r>
            <a:r>
              <a:rPr b="0">
                <a:solidFill>
                  <a:srgbClr val="000000"/>
                </a:solidFill>
              </a:rPr>
              <a:t> </a:t>
            </a:r>
            <a:r>
              <a:t>imprenditori</a:t>
            </a:r>
            <a:r>
              <a:rPr b="0">
                <a:solidFill>
                  <a:srgbClr val="000000"/>
                </a:solidFill>
              </a:rPr>
              <a:t> (attività propedeutiche, avvio attività, sviluppo del business)</a:t>
            </a:r>
          </a:p>
          <a:p>
            <a:pPr marL="358329" indent="-358329" algn="just" defTabSz="905255">
              <a:spcBef>
                <a:spcPts val="500"/>
              </a:spcBef>
              <a:buClr>
                <a:srgbClr val="00A197"/>
              </a:buClr>
              <a:buSzPts val="1600"/>
              <a:buFont typeface="Helvetica"/>
              <a:buChar char="✔"/>
              <a:defRPr sz="1600">
                <a:latin typeface="Calibri"/>
                <a:ea typeface="Calibri"/>
                <a:cs typeface="Calibri"/>
                <a:sym typeface="Calibri"/>
              </a:defRPr>
            </a:pPr>
            <a:r>
              <a:t>Ha una </a:t>
            </a:r>
            <a:r>
              <a:rPr b="1">
                <a:solidFill>
                  <a:srgbClr val="00A197"/>
                </a:solidFill>
              </a:rPr>
              <a:t>sede</a:t>
            </a:r>
            <a:r>
              <a:rPr>
                <a:solidFill>
                  <a:srgbClr val="009DBB"/>
                </a:solidFill>
              </a:rPr>
              <a:t> </a:t>
            </a:r>
            <a:r>
              <a:rPr b="1">
                <a:solidFill>
                  <a:srgbClr val="00A197"/>
                </a:solidFill>
              </a:rPr>
              <a:t>centrale</a:t>
            </a:r>
            <a:r>
              <a:t> a </a:t>
            </a:r>
            <a:r>
              <a:rPr b="1">
                <a:solidFill>
                  <a:srgbClr val="00A197"/>
                </a:solidFill>
              </a:rPr>
              <a:t>Milano</a:t>
            </a:r>
            <a:r>
              <a:rPr>
                <a:solidFill>
                  <a:srgbClr val="009DBB"/>
                </a:solidFill>
              </a:rPr>
              <a:t> </a:t>
            </a:r>
            <a:r>
              <a:t>e </a:t>
            </a:r>
            <a:r>
              <a:rPr b="1">
                <a:solidFill>
                  <a:srgbClr val="00A197"/>
                </a:solidFill>
              </a:rPr>
              <a:t>7</a:t>
            </a:r>
            <a:r>
              <a:rPr b="1">
                <a:solidFill>
                  <a:srgbClr val="009DBB"/>
                </a:solidFill>
              </a:rPr>
              <a:t> </a:t>
            </a:r>
            <a:r>
              <a:rPr b="1">
                <a:solidFill>
                  <a:srgbClr val="00A197"/>
                </a:solidFill>
              </a:rPr>
              <a:t>sedi</a:t>
            </a:r>
            <a:r>
              <a:rPr>
                <a:solidFill>
                  <a:srgbClr val="009DBB"/>
                </a:solidFill>
              </a:rPr>
              <a:t> </a:t>
            </a:r>
            <a:r>
              <a:rPr b="1">
                <a:solidFill>
                  <a:srgbClr val="00A197"/>
                </a:solidFill>
              </a:rPr>
              <a:t>secondarie</a:t>
            </a:r>
            <a:r>
              <a:rPr>
                <a:solidFill>
                  <a:srgbClr val="009DBB"/>
                </a:solidFill>
              </a:rPr>
              <a:t> </a:t>
            </a:r>
            <a:r>
              <a:t>(Milano, Torino, Verona, Bologna, Roma, Napoli, Palermo) </a:t>
            </a:r>
          </a:p>
        </p:txBody>
      </p:sp>
      <p:pic>
        <p:nvPicPr>
          <p:cNvPr id="91" name="Google Shape;76;p12" descr="Google Shape;76;p12"/>
          <p:cNvPicPr>
            <a:picLocks noChangeAspect="1"/>
          </p:cNvPicPr>
          <p:nvPr/>
        </p:nvPicPr>
        <p:blipFill>
          <a:blip r:embed="rId3">
            <a:extLst/>
          </a:blip>
          <a:stretch>
            <a:fillRect/>
          </a:stretch>
        </p:blipFill>
        <p:spPr>
          <a:xfrm>
            <a:off x="4017715" y="6417610"/>
            <a:ext cx="1108570" cy="162003"/>
          </a:xfrm>
          <a:prstGeom prst="rect">
            <a:avLst/>
          </a:prstGeom>
          <a:ln w="12700">
            <a:miter lim="400000"/>
          </a:ln>
        </p:spPr>
      </p:pic>
      <p:sp>
        <p:nvSpPr>
          <p:cNvPr id="92" name="Google Shape;77;p12"/>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Titolo 2"/>
          <p:cNvSpPr txBox="1"/>
          <p:nvPr>
            <p:ph type="title"/>
          </p:nvPr>
        </p:nvSpPr>
        <p:spPr>
          <a:xfrm>
            <a:off x="257351" y="378302"/>
            <a:ext cx="8186423" cy="434746"/>
          </a:xfrm>
          <a:prstGeom prst="rect">
            <a:avLst/>
          </a:prstGeom>
        </p:spPr>
        <p:txBody>
          <a:bodyPr/>
          <a:lstStyle>
            <a:lvl1pPr>
              <a:defRPr sz="2400"/>
            </a:lvl1pPr>
          </a:lstStyle>
          <a:p>
            <a:pPr/>
            <a:r>
              <a:t>La valuta e il tasso di cambio</a:t>
            </a:r>
          </a:p>
        </p:txBody>
      </p:sp>
      <p:sp>
        <p:nvSpPr>
          <p:cNvPr id="216" name="Rettangolo 4"/>
          <p:cNvSpPr txBox="1"/>
          <p:nvPr/>
        </p:nvSpPr>
        <p:spPr>
          <a:xfrm>
            <a:off x="211974" y="1122217"/>
            <a:ext cx="8522476" cy="512592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a:lnSpc>
                <a:spcPct val="107000"/>
              </a:lnSpc>
              <a:defRPr>
                <a:latin typeface="Calibri"/>
                <a:ea typeface="Calibri"/>
                <a:cs typeface="Calibri"/>
                <a:sym typeface="Calibri"/>
              </a:defRPr>
            </a:pPr>
            <a:r>
              <a:t>La </a:t>
            </a:r>
            <a:r>
              <a:rPr b="1"/>
              <a:t>moneta specifica di una nazione</a:t>
            </a:r>
            <a:r>
              <a:t> si chiama </a:t>
            </a:r>
            <a:r>
              <a:rPr b="1"/>
              <a:t>valuta</a:t>
            </a:r>
            <a:r>
              <a:rPr b="1">
                <a:solidFill>
                  <a:srgbClr val="52AF32"/>
                </a:solidFill>
              </a:rPr>
              <a:t> </a:t>
            </a:r>
            <a:r>
              <a:t>e le valute di paesi diversi hanno diverso valore. </a:t>
            </a:r>
          </a:p>
          <a:p>
            <a:pPr algn="just">
              <a:lnSpc>
                <a:spcPct val="107000"/>
              </a:lnSpc>
              <a:defRPr>
                <a:latin typeface="Calibri"/>
                <a:ea typeface="Calibri"/>
                <a:cs typeface="Calibri"/>
                <a:sym typeface="Calibri"/>
              </a:defRPr>
            </a:pPr>
          </a:p>
          <a:p>
            <a:pPr algn="just">
              <a:lnSpc>
                <a:spcPct val="107000"/>
              </a:lnSpc>
              <a:defRPr b="1">
                <a:latin typeface="Calibri"/>
                <a:ea typeface="Calibri"/>
                <a:cs typeface="Calibri"/>
                <a:sym typeface="Calibri"/>
              </a:defRPr>
            </a:pPr>
            <a:r>
              <a:t>Valute diverse dall’euro</a:t>
            </a:r>
            <a:r>
              <a:rPr b="0"/>
              <a:t> sono, ad esempio: </a:t>
            </a:r>
          </a:p>
          <a:p>
            <a:pPr marL="140367" indent="-140367" algn="just">
              <a:lnSpc>
                <a:spcPct val="107000"/>
              </a:lnSpc>
              <a:buSzPct val="100000"/>
              <a:buChar char="•"/>
              <a:defRPr>
                <a:solidFill>
                  <a:srgbClr val="202122"/>
                </a:solidFill>
                <a:latin typeface="Calibri"/>
                <a:ea typeface="Calibri"/>
                <a:cs typeface="Calibri"/>
                <a:sym typeface="Calibri"/>
              </a:defRPr>
            </a:pPr>
            <a:r>
              <a:t>il </a:t>
            </a:r>
            <a:r>
              <a:rPr b="1">
                <a:solidFill>
                  <a:srgbClr val="000000"/>
                </a:solidFill>
              </a:rPr>
              <a:t>dollaro statunitense</a:t>
            </a:r>
            <a:r>
              <a:rPr>
                <a:solidFill>
                  <a:srgbClr val="000000"/>
                </a:solidFill>
              </a:rPr>
              <a:t> (simbolo: </a:t>
            </a:r>
            <a:r>
              <a:rPr b="1">
                <a:solidFill>
                  <a:srgbClr val="000000"/>
                </a:solidFill>
              </a:rPr>
              <a:t>$</a:t>
            </a:r>
            <a:r>
              <a:rPr>
                <a:solidFill>
                  <a:srgbClr val="000000"/>
                </a:solidFill>
              </a:rPr>
              <a:t>), in inglese: United States Dollar è la valuta ufficiale degli </a:t>
            </a:r>
            <a:r>
              <a:rPr b="1">
                <a:solidFill>
                  <a:srgbClr val="000000"/>
                </a:solidFill>
              </a:rPr>
              <a:t>Stati Uniti d’America</a:t>
            </a:r>
            <a:r>
              <a:rPr>
                <a:solidFill>
                  <a:srgbClr val="000000"/>
                </a:solidFill>
              </a:rPr>
              <a:t>.</a:t>
            </a:r>
          </a:p>
          <a:p>
            <a:pPr marL="140367" indent="-140367" algn="just">
              <a:lnSpc>
                <a:spcPct val="107000"/>
              </a:lnSpc>
              <a:buSzPct val="100000"/>
              <a:buChar char="•"/>
              <a:defRPr>
                <a:solidFill>
                  <a:srgbClr val="202122"/>
                </a:solidFill>
                <a:latin typeface="Calibri"/>
                <a:ea typeface="Calibri"/>
                <a:cs typeface="Calibri"/>
                <a:sym typeface="Calibri"/>
              </a:defRPr>
            </a:pPr>
            <a:r>
              <a:t>la </a:t>
            </a:r>
            <a:r>
              <a:rPr b="1">
                <a:solidFill>
                  <a:srgbClr val="000000"/>
                </a:solidFill>
              </a:rPr>
              <a:t>sterlina britannica</a:t>
            </a:r>
            <a:r>
              <a:rPr>
                <a:solidFill>
                  <a:srgbClr val="000000"/>
                </a:solidFill>
              </a:rPr>
              <a:t> (simbolo:</a:t>
            </a:r>
            <a:r>
              <a:rPr b="1">
                <a:solidFill>
                  <a:srgbClr val="000000"/>
                </a:solidFill>
              </a:rPr>
              <a:t> </a:t>
            </a:r>
            <a:r>
              <a:rPr>
                <a:solidFill>
                  <a:srgbClr val="000000"/>
                </a:solidFill>
              </a:rPr>
              <a:t>"</a:t>
            </a:r>
            <a:r>
              <a:rPr b="1">
                <a:solidFill>
                  <a:srgbClr val="000000"/>
                </a:solidFill>
              </a:rPr>
              <a:t>£</a:t>
            </a:r>
            <a:r>
              <a:rPr>
                <a:solidFill>
                  <a:srgbClr val="000000"/>
                </a:solidFill>
              </a:rPr>
              <a:t>") ufficialmente denominata </a:t>
            </a:r>
            <a:r>
              <a:rPr b="1">
                <a:solidFill>
                  <a:srgbClr val="000000"/>
                </a:solidFill>
              </a:rPr>
              <a:t>lira sterlina</a:t>
            </a:r>
            <a:r>
              <a:t>, </a:t>
            </a:r>
            <a:r>
              <a:rPr>
                <a:solidFill>
                  <a:srgbClr val="000000"/>
                </a:solidFill>
              </a:rPr>
              <a:t>in ingles</a:t>
            </a:r>
            <a:r>
              <a:rPr>
                <a:solidFill>
                  <a:srgbClr val="0000FF"/>
                </a:solidFill>
              </a:rPr>
              <a:t>e</a:t>
            </a:r>
            <a:r>
              <a:rPr>
                <a:solidFill>
                  <a:srgbClr val="000000"/>
                </a:solidFill>
              </a:rPr>
              <a:t> pound sterling, è la valuta ufficiale del </a:t>
            </a:r>
            <a:r>
              <a:rPr b="1">
                <a:solidFill>
                  <a:srgbClr val="000000"/>
                </a:solidFill>
              </a:rPr>
              <a:t>Regno Unito.</a:t>
            </a:r>
            <a:r>
              <a:rPr>
                <a:solidFill>
                  <a:srgbClr val="000000"/>
                </a:solidFill>
              </a:rPr>
              <a:t> </a:t>
            </a:r>
          </a:p>
          <a:p>
            <a:pPr marL="140367" indent="-140367" algn="just">
              <a:lnSpc>
                <a:spcPct val="107000"/>
              </a:lnSpc>
              <a:buSzPct val="100000"/>
              <a:buChar char="•"/>
              <a:defRPr>
                <a:latin typeface="Calibri"/>
                <a:ea typeface="Calibri"/>
                <a:cs typeface="Calibri"/>
                <a:sym typeface="Calibri"/>
              </a:defRPr>
            </a:pPr>
            <a:r>
              <a:t>lo </a:t>
            </a:r>
            <a:r>
              <a:rPr b="1"/>
              <a:t>yen</a:t>
            </a:r>
            <a:r>
              <a:t> (simbolo latinizzato: </a:t>
            </a:r>
            <a:r>
              <a:rPr b="1"/>
              <a:t>¥,</a:t>
            </a:r>
            <a:r>
              <a:t>) è la valuta ufficiale del </a:t>
            </a:r>
            <a:r>
              <a:rPr b="1"/>
              <a:t>Giappone</a:t>
            </a:r>
            <a:r>
              <a:t>. </a:t>
            </a:r>
          </a:p>
          <a:p>
            <a:pPr marL="140367" indent="-140367" algn="just">
              <a:lnSpc>
                <a:spcPct val="107000"/>
              </a:lnSpc>
              <a:buSzPct val="100000"/>
              <a:buChar char="•"/>
              <a:defRPr>
                <a:solidFill>
                  <a:srgbClr val="202122"/>
                </a:solidFill>
                <a:latin typeface="Calibri"/>
                <a:ea typeface="Calibri"/>
                <a:cs typeface="Calibri"/>
                <a:sym typeface="Calibri"/>
              </a:defRPr>
            </a:pPr>
            <a:r>
              <a:t>il </a:t>
            </a:r>
            <a:r>
              <a:rPr b="1">
                <a:solidFill>
                  <a:srgbClr val="000000"/>
                </a:solidFill>
              </a:rPr>
              <a:t>renminbi</a:t>
            </a:r>
            <a:r>
              <a:rPr>
                <a:solidFill>
                  <a:srgbClr val="000000"/>
                </a:solidFill>
              </a:rPr>
              <a:t> (</a:t>
            </a:r>
            <a:r>
              <a:rPr>
                <a:solidFill>
                  <a:srgbClr val="333333"/>
                </a:solidFill>
              </a:rPr>
              <a:t>simbolo latinizzato: </a:t>
            </a:r>
            <a:r>
              <a:rPr b="1">
                <a:solidFill>
                  <a:srgbClr val="333333"/>
                </a:solidFill>
              </a:rPr>
              <a:t>¥</a:t>
            </a:r>
            <a:r>
              <a:rPr>
                <a:solidFill>
                  <a:srgbClr val="333333"/>
                </a:solidFill>
              </a:rPr>
              <a:t>)</a:t>
            </a:r>
            <a:r>
              <a:rPr>
                <a:solidFill>
                  <a:srgbClr val="000000"/>
                </a:solidFill>
              </a:rPr>
              <a:t> è la valuta ufficiale della </a:t>
            </a:r>
            <a:r>
              <a:rPr b="1">
                <a:solidFill>
                  <a:srgbClr val="000000"/>
                </a:solidFill>
              </a:rPr>
              <a:t>Repubblica Popolare Cinese</a:t>
            </a:r>
            <a:endParaRPr b="1"/>
          </a:p>
          <a:p>
            <a:pPr marL="342900" indent="-342900" algn="just">
              <a:lnSpc>
                <a:spcPct val="107000"/>
              </a:lnSpc>
              <a:buSzPct val="100000"/>
              <a:buFont typeface="Calibri"/>
              <a:buChar char="➢"/>
              <a:defRPr b="1">
                <a:solidFill>
                  <a:srgbClr val="202122"/>
                </a:solidFill>
                <a:latin typeface="Calibri"/>
                <a:ea typeface="Calibri"/>
                <a:cs typeface="Calibri"/>
                <a:sym typeface="Calibri"/>
              </a:defRPr>
            </a:pPr>
          </a:p>
          <a:p>
            <a:pPr algn="just">
              <a:lnSpc>
                <a:spcPct val="107000"/>
              </a:lnSpc>
              <a:defRPr>
                <a:solidFill>
                  <a:srgbClr val="555555"/>
                </a:solidFill>
                <a:latin typeface="Calibri"/>
                <a:ea typeface="Calibri"/>
                <a:cs typeface="Calibri"/>
                <a:sym typeface="Calibri"/>
              </a:defRPr>
            </a:pPr>
            <a:r>
              <a:t> </a:t>
            </a:r>
          </a:p>
          <a:p>
            <a:pPr algn="just">
              <a:lnSpc>
                <a:spcPct val="107000"/>
              </a:lnSpc>
              <a:defRPr>
                <a:solidFill>
                  <a:srgbClr val="555555"/>
                </a:solidFill>
                <a:latin typeface="Calibri"/>
                <a:ea typeface="Calibri"/>
                <a:cs typeface="Calibri"/>
                <a:sym typeface="Calibri"/>
              </a:defRPr>
            </a:pPr>
          </a:p>
          <a:p>
            <a:pPr algn="just">
              <a:lnSpc>
                <a:spcPct val="107000"/>
              </a:lnSpc>
              <a:defRPr>
                <a:solidFill>
                  <a:srgbClr val="555555"/>
                </a:solidFill>
                <a:latin typeface="Calibri"/>
                <a:ea typeface="Calibri"/>
                <a:cs typeface="Calibri"/>
                <a:sym typeface="Calibri"/>
              </a:defRPr>
            </a:pPr>
          </a:p>
          <a:p>
            <a:pPr algn="just">
              <a:lnSpc>
                <a:spcPct val="107000"/>
              </a:lnSpc>
              <a:defRPr>
                <a:solidFill>
                  <a:srgbClr val="555555"/>
                </a:solidFill>
                <a:latin typeface="Calibri"/>
                <a:ea typeface="Calibri"/>
                <a:cs typeface="Calibri"/>
                <a:sym typeface="Calibri"/>
              </a:defRPr>
            </a:pPr>
          </a:p>
          <a:p>
            <a:pPr algn="just">
              <a:lnSpc>
                <a:spcPct val="107000"/>
              </a:lnSpc>
              <a:defRPr>
                <a:latin typeface="Calibri"/>
                <a:ea typeface="Calibri"/>
                <a:cs typeface="Calibri"/>
                <a:sym typeface="Calibri"/>
              </a:defRPr>
            </a:pPr>
          </a:p>
          <a:p>
            <a:pPr algn="just">
              <a:lnSpc>
                <a:spcPct val="107000"/>
              </a:lnSpc>
              <a:defRPr>
                <a:latin typeface="Calibri"/>
                <a:ea typeface="Calibri"/>
                <a:cs typeface="Calibri"/>
                <a:sym typeface="Calibri"/>
              </a:defRPr>
            </a:pPr>
            <a:r>
              <a:t>E’ possibile </a:t>
            </a:r>
            <a:r>
              <a:rPr b="1"/>
              <a:t>scambiare una moneta con un’altra</a:t>
            </a:r>
            <a:r>
              <a:t> mediante il </a:t>
            </a:r>
            <a:r>
              <a:rPr b="1"/>
              <a:t>tasso di cambio</a:t>
            </a:r>
            <a:r>
              <a:t>: per 1 euro si potrebbero, ad esempio, ricevere 1,13 dollari statunitensi. </a:t>
            </a:r>
            <a:endParaRPr>
              <a:latin typeface="+mn-lt"/>
              <a:ea typeface="+mn-ea"/>
              <a:cs typeface="+mn-cs"/>
              <a:sym typeface="Arial"/>
            </a:endParaRPr>
          </a:p>
          <a:p>
            <a:pPr algn="just">
              <a:lnSpc>
                <a:spcPct val="107000"/>
              </a:lnSpc>
              <a:defRPr>
                <a:latin typeface="Calibri"/>
                <a:ea typeface="Calibri"/>
                <a:cs typeface="Calibri"/>
                <a:sym typeface="Calibri"/>
              </a:defRPr>
            </a:pPr>
            <a:r>
              <a:t>Questo </a:t>
            </a:r>
            <a:r>
              <a:rPr b="1"/>
              <a:t>t</a:t>
            </a:r>
            <a:r>
              <a:rPr b="1"/>
              <a:t>asso</a:t>
            </a:r>
            <a:r>
              <a:rPr b="1"/>
              <a:t> è soggetto a continue variazioni sui mercati dei cambi mondiali</a:t>
            </a:r>
            <a:r>
              <a:t>, dove sono negoziate valute di ogni tipo. </a:t>
            </a:r>
            <a:endParaRPr>
              <a:latin typeface="+mn-lt"/>
              <a:ea typeface="+mn-ea"/>
              <a:cs typeface="+mn-cs"/>
              <a:sym typeface="Arial"/>
            </a:endParaRPr>
          </a:p>
          <a:p>
            <a:pPr algn="just">
              <a:lnSpc>
                <a:spcPct val="107000"/>
              </a:lnSpc>
              <a:defRPr>
                <a:latin typeface="Calibri"/>
                <a:ea typeface="Calibri"/>
                <a:cs typeface="Calibri"/>
                <a:sym typeface="Calibri"/>
              </a:defRPr>
            </a:pPr>
            <a:r>
              <a:t>L’</a:t>
            </a:r>
            <a:r>
              <a:rPr b="1"/>
              <a:t>euro è una delle valute più scambiate</a:t>
            </a:r>
            <a:r>
              <a:t>, insieme al </a:t>
            </a:r>
            <a:r>
              <a:rPr b="1"/>
              <a:t>dollaro statunitense</a:t>
            </a:r>
            <a:r>
              <a:t>, allo y</a:t>
            </a:r>
            <a:r>
              <a:rPr b="1"/>
              <a:t>en giapponese</a:t>
            </a:r>
            <a:r>
              <a:t> e alla </a:t>
            </a:r>
            <a:r>
              <a:rPr b="1"/>
              <a:t>sterlina britannica</a:t>
            </a:r>
            <a:r>
              <a:t>.</a:t>
            </a:r>
            <a:endParaRPr>
              <a:latin typeface="+mn-lt"/>
              <a:ea typeface="+mn-ea"/>
              <a:cs typeface="+mn-cs"/>
              <a:sym typeface="Arial"/>
            </a:endParaRPr>
          </a:p>
          <a:p>
            <a:pPr algn="just">
              <a:lnSpc>
                <a:spcPct val="107000"/>
              </a:lnSpc>
              <a:defRPr>
                <a:latin typeface="+mn-lt"/>
                <a:ea typeface="+mn-ea"/>
                <a:cs typeface="+mn-cs"/>
                <a:sym typeface="Arial"/>
              </a:defRPr>
            </a:pPr>
            <a:r>
              <a:t> </a:t>
            </a:r>
          </a:p>
        </p:txBody>
      </p:sp>
      <p:pic>
        <p:nvPicPr>
          <p:cNvPr id="217" name="Immagine 1" descr="Immagine 1"/>
          <p:cNvPicPr>
            <a:picLocks noChangeAspect="1"/>
          </p:cNvPicPr>
          <p:nvPr/>
        </p:nvPicPr>
        <p:blipFill>
          <a:blip r:embed="rId2">
            <a:extLst/>
          </a:blip>
          <a:stretch>
            <a:fillRect/>
          </a:stretch>
        </p:blipFill>
        <p:spPr>
          <a:xfrm>
            <a:off x="242839" y="3217634"/>
            <a:ext cx="1671984" cy="1110618"/>
          </a:xfrm>
          <a:prstGeom prst="rect">
            <a:avLst/>
          </a:prstGeom>
          <a:ln w="12700">
            <a:miter lim="400000"/>
          </a:ln>
        </p:spPr>
      </p:pic>
      <p:pic>
        <p:nvPicPr>
          <p:cNvPr id="218" name="Immagine 3" descr="Immagine 3"/>
          <p:cNvPicPr>
            <a:picLocks noChangeAspect="1"/>
          </p:cNvPicPr>
          <p:nvPr/>
        </p:nvPicPr>
        <p:blipFill>
          <a:blip r:embed="rId3">
            <a:extLst/>
          </a:blip>
          <a:stretch>
            <a:fillRect/>
          </a:stretch>
        </p:blipFill>
        <p:spPr>
          <a:xfrm>
            <a:off x="2108205" y="3238761"/>
            <a:ext cx="2139266" cy="1068364"/>
          </a:xfrm>
          <a:prstGeom prst="rect">
            <a:avLst/>
          </a:prstGeom>
          <a:ln w="12700">
            <a:miter lim="400000"/>
          </a:ln>
        </p:spPr>
      </p:pic>
      <p:pic>
        <p:nvPicPr>
          <p:cNvPr id="219" name="Immagine 5" descr="Immagine 5"/>
          <p:cNvPicPr>
            <a:picLocks noChangeAspect="1"/>
          </p:cNvPicPr>
          <p:nvPr/>
        </p:nvPicPr>
        <p:blipFill>
          <a:blip r:embed="rId4">
            <a:extLst/>
          </a:blip>
          <a:stretch>
            <a:fillRect/>
          </a:stretch>
        </p:blipFill>
        <p:spPr>
          <a:xfrm>
            <a:off x="4440854" y="3183901"/>
            <a:ext cx="1641815" cy="1031483"/>
          </a:xfrm>
          <a:prstGeom prst="rect">
            <a:avLst/>
          </a:prstGeom>
          <a:ln w="12700">
            <a:miter lim="400000"/>
          </a:ln>
        </p:spPr>
      </p:pic>
      <p:pic>
        <p:nvPicPr>
          <p:cNvPr id="220" name="Immagine 6" descr="Immagine 6"/>
          <p:cNvPicPr>
            <a:picLocks noChangeAspect="1"/>
          </p:cNvPicPr>
          <p:nvPr/>
        </p:nvPicPr>
        <p:blipFill>
          <a:blip r:embed="rId5">
            <a:extLst/>
          </a:blip>
          <a:stretch>
            <a:fillRect/>
          </a:stretch>
        </p:blipFill>
        <p:spPr>
          <a:xfrm>
            <a:off x="6334850" y="3275672"/>
            <a:ext cx="1700613" cy="1031484"/>
          </a:xfrm>
          <a:prstGeom prst="rect">
            <a:avLst/>
          </a:prstGeom>
          <a:ln w="12700">
            <a:miter lim="400000"/>
          </a:ln>
        </p:spPr>
      </p:pic>
      <p:sp>
        <p:nvSpPr>
          <p:cNvPr id="221"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2" name="Google Shape;84;p13" descr="Google Shape;84;p13"/>
          <p:cNvPicPr>
            <a:picLocks noChangeAspect="1"/>
          </p:cNvPicPr>
          <p:nvPr/>
        </p:nvPicPr>
        <p:blipFill>
          <a:blip r:embed="rId6">
            <a:extLst/>
          </a:blip>
          <a:stretch>
            <a:fillRect/>
          </a:stretch>
        </p:blipFill>
        <p:spPr>
          <a:xfrm>
            <a:off x="4317453" y="6417609"/>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Titolo 2"/>
          <p:cNvSpPr txBox="1"/>
          <p:nvPr>
            <p:ph type="title"/>
          </p:nvPr>
        </p:nvSpPr>
        <p:spPr>
          <a:xfrm>
            <a:off x="355099" y="466402"/>
            <a:ext cx="8186426" cy="417145"/>
          </a:xfrm>
          <a:prstGeom prst="rect">
            <a:avLst/>
          </a:prstGeom>
        </p:spPr>
        <p:txBody>
          <a:bodyPr/>
          <a:lstStyle>
            <a:lvl1pPr>
              <a:defRPr sz="2400"/>
            </a:lvl1pPr>
          </a:lstStyle>
          <a:p>
            <a:pPr/>
            <a:r>
              <a:t>Denaro e reddito</a:t>
            </a:r>
          </a:p>
        </p:txBody>
      </p:sp>
      <p:sp>
        <p:nvSpPr>
          <p:cNvPr id="225" name="Rettangolo 3"/>
          <p:cNvSpPr txBox="1"/>
          <p:nvPr/>
        </p:nvSpPr>
        <p:spPr>
          <a:xfrm>
            <a:off x="341824" y="1089249"/>
            <a:ext cx="8460352" cy="455602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solidFill>
                  <a:srgbClr val="4D5156"/>
                </a:solidFill>
                <a:latin typeface="Calibri"/>
                <a:ea typeface="Calibri"/>
                <a:cs typeface="Calibri"/>
                <a:sym typeface="Calibri"/>
              </a:defRPr>
            </a:pPr>
            <a:r>
              <a:rPr>
                <a:solidFill>
                  <a:srgbClr val="000000"/>
                </a:solidFill>
              </a:rPr>
              <a:t>Il denaro è uno </a:t>
            </a:r>
            <a:r>
              <a:rPr b="1">
                <a:solidFill>
                  <a:srgbClr val="000000"/>
                </a:solidFill>
              </a:rPr>
              <a:t>strumento di pagamento</a:t>
            </a:r>
            <a:r>
              <a:rPr>
                <a:solidFill>
                  <a:srgbClr val="000000"/>
                </a:solidFill>
              </a:rPr>
              <a:t> e serve per:</a:t>
            </a:r>
            <a:endParaRPr>
              <a:solidFill>
                <a:srgbClr val="000000"/>
              </a:solidFill>
              <a:latin typeface="+mn-lt"/>
              <a:ea typeface="+mn-ea"/>
              <a:cs typeface="+mn-cs"/>
              <a:sym typeface="Arial"/>
            </a:endParaRPr>
          </a:p>
          <a:p>
            <a:pPr>
              <a:defRPr sz="600">
                <a:latin typeface="+mn-lt"/>
                <a:ea typeface="+mn-ea"/>
                <a:cs typeface="+mn-cs"/>
                <a:sym typeface="Arial"/>
              </a:defRPr>
            </a:pPr>
          </a:p>
          <a:p>
            <a:pPr marL="140367" indent="-140367">
              <a:buSzPct val="100000"/>
              <a:buChar char="•"/>
              <a:defRPr b="1">
                <a:latin typeface="Calibri"/>
                <a:ea typeface="Calibri"/>
                <a:cs typeface="Calibri"/>
                <a:sym typeface="Calibri"/>
              </a:defRPr>
            </a:pPr>
            <a:r>
              <a:t>pagare il lavoro di chi ha conoscenze e competenze per noi utili</a:t>
            </a:r>
            <a:r>
              <a:rPr b="0"/>
              <a:t> (meccanico, medico, insegnante, farmacista, ..) </a:t>
            </a:r>
          </a:p>
          <a:p>
            <a:pPr marL="140367" indent="-140367">
              <a:buSzPct val="100000"/>
              <a:buChar char="•"/>
              <a:defRPr b="1">
                <a:latin typeface="Calibri"/>
                <a:ea typeface="Calibri"/>
                <a:cs typeface="Calibri"/>
                <a:sym typeface="Calibri"/>
              </a:defRPr>
            </a:pPr>
            <a:r>
              <a:t>pagare il lavoro di chi produce</a:t>
            </a:r>
            <a:r>
              <a:rPr b="0"/>
              <a:t> (libro, penne, vestiti, scarpe, …)</a:t>
            </a:r>
          </a:p>
          <a:p>
            <a:pPr marL="140367" indent="-140367">
              <a:buSzPct val="100000"/>
              <a:buChar char="•"/>
              <a:defRPr b="1">
                <a:latin typeface="Calibri"/>
                <a:ea typeface="Calibri"/>
                <a:cs typeface="Calibri"/>
                <a:sym typeface="Calibri"/>
              </a:defRPr>
            </a:pPr>
            <a:r>
              <a:t>pagare il lavoro di chi vende</a:t>
            </a:r>
            <a:r>
              <a:rPr b="0"/>
              <a:t> (libro, penne, vestiti, scarpe, …).</a:t>
            </a:r>
          </a:p>
          <a:p>
            <a:pPr>
              <a:defRPr>
                <a:latin typeface="Calibri"/>
                <a:ea typeface="Calibri"/>
                <a:cs typeface="Calibri"/>
                <a:sym typeface="Calibri"/>
              </a:defRPr>
            </a:pPr>
          </a:p>
          <a:p>
            <a:pPr>
              <a:defRPr b="1">
                <a:latin typeface="Calibri"/>
                <a:ea typeface="Calibri"/>
                <a:cs typeface="Calibri"/>
                <a:sym typeface="Calibri"/>
              </a:defRPr>
            </a:pPr>
            <a:r>
              <a:t>I guadagni che si sono percepiti in un determinato lasso di tempo</a:t>
            </a:r>
            <a:r>
              <a:rPr b="0"/>
              <a:t> formano il </a:t>
            </a:r>
            <a:r>
              <a:t>reddito</a:t>
            </a:r>
            <a:r>
              <a:rPr b="0"/>
              <a:t>. </a:t>
            </a:r>
          </a:p>
          <a:p>
            <a:pPr>
              <a:defRPr sz="600">
                <a:latin typeface="Calibri"/>
                <a:ea typeface="Calibri"/>
                <a:cs typeface="Calibri"/>
                <a:sym typeface="Calibri"/>
              </a:defRPr>
            </a:pPr>
          </a:p>
          <a:p>
            <a:pPr>
              <a:defRPr>
                <a:latin typeface="Calibri"/>
                <a:ea typeface="Calibri"/>
                <a:cs typeface="Calibri"/>
                <a:sym typeface="Calibri"/>
              </a:defRPr>
            </a:pPr>
            <a:r>
              <a:t>Questi guadagni non arrivano solo dallo </a:t>
            </a:r>
            <a:r>
              <a:rPr b="1"/>
              <a:t>stipendio da dipendente</a:t>
            </a:r>
            <a:r>
              <a:t> ma anche dai </a:t>
            </a:r>
            <a:r>
              <a:rPr b="1"/>
              <a:t>guadagni che derivano da un'attività di lavoro autonomo</a:t>
            </a:r>
            <a:r>
              <a:t> o </a:t>
            </a:r>
            <a:r>
              <a:rPr b="1"/>
              <a:t>d’impresa</a:t>
            </a:r>
            <a:r>
              <a:t> o da </a:t>
            </a:r>
            <a:r>
              <a:rPr b="1"/>
              <a:t>altri tipi di rendite</a:t>
            </a:r>
            <a:r>
              <a:t>, come ad esempio l'affitto di un immobile.</a:t>
            </a:r>
          </a:p>
          <a:p>
            <a:pPr>
              <a:defRPr>
                <a:solidFill>
                  <a:srgbClr val="4D5156"/>
                </a:solidFill>
                <a:latin typeface="Calibri"/>
                <a:ea typeface="Calibri"/>
                <a:cs typeface="Calibri"/>
                <a:sym typeface="Calibri"/>
              </a:defRPr>
            </a:pPr>
          </a:p>
          <a:p>
            <a:pPr>
              <a:defRPr>
                <a:solidFill>
                  <a:srgbClr val="4D5156"/>
                </a:solidFill>
                <a:latin typeface="+mn-lt"/>
                <a:ea typeface="+mn-ea"/>
                <a:cs typeface="+mn-cs"/>
                <a:sym typeface="Arial"/>
              </a:defRPr>
            </a:pPr>
          </a:p>
          <a:p>
            <a:pPr>
              <a:defRPr>
                <a:solidFill>
                  <a:srgbClr val="4D5156"/>
                </a:solidFill>
                <a:latin typeface="+mn-lt"/>
                <a:ea typeface="+mn-ea"/>
                <a:cs typeface="+mn-cs"/>
                <a:sym typeface="Arial"/>
              </a:defRPr>
            </a:pPr>
          </a:p>
          <a:p>
            <a:pPr>
              <a:defRPr>
                <a:solidFill>
                  <a:srgbClr val="4D5156"/>
                </a:solidFill>
                <a:latin typeface="+mn-lt"/>
                <a:ea typeface="+mn-ea"/>
                <a:cs typeface="+mn-cs"/>
                <a:sym typeface="Arial"/>
              </a:defRPr>
            </a:pPr>
          </a:p>
          <a:p>
            <a:pPr>
              <a:defRPr>
                <a:solidFill>
                  <a:srgbClr val="4D5156"/>
                </a:solidFill>
                <a:latin typeface="+mn-lt"/>
                <a:ea typeface="+mn-ea"/>
                <a:cs typeface="+mn-cs"/>
                <a:sym typeface="Arial"/>
              </a:defRPr>
            </a:pPr>
          </a:p>
          <a:p>
            <a:pPr>
              <a:defRPr>
                <a:solidFill>
                  <a:srgbClr val="4D5156"/>
                </a:solidFill>
                <a:latin typeface="+mn-lt"/>
                <a:ea typeface="+mn-ea"/>
                <a:cs typeface="+mn-cs"/>
                <a:sym typeface="Arial"/>
              </a:defRPr>
            </a:pPr>
          </a:p>
          <a:p>
            <a:pPr>
              <a:defRPr>
                <a:solidFill>
                  <a:srgbClr val="4D5156"/>
                </a:solidFill>
                <a:latin typeface="+mn-lt"/>
                <a:ea typeface="+mn-ea"/>
                <a:cs typeface="+mn-cs"/>
                <a:sym typeface="Arial"/>
              </a:defRPr>
            </a:pPr>
          </a:p>
          <a:p>
            <a:pPr>
              <a:defRPr>
                <a:solidFill>
                  <a:srgbClr val="4D5156"/>
                </a:solidFill>
                <a:latin typeface="+mn-lt"/>
                <a:ea typeface="+mn-ea"/>
                <a:cs typeface="+mn-cs"/>
                <a:sym typeface="Arial"/>
              </a:defRPr>
            </a:pPr>
          </a:p>
          <a:p>
            <a:pPr>
              <a:defRPr>
                <a:solidFill>
                  <a:srgbClr val="4D5156"/>
                </a:solidFill>
                <a:latin typeface="+mn-lt"/>
                <a:ea typeface="+mn-ea"/>
                <a:cs typeface="+mn-cs"/>
                <a:sym typeface="Arial"/>
              </a:defRPr>
            </a:pPr>
          </a:p>
          <a:p>
            <a:pPr>
              <a:defRPr>
                <a:solidFill>
                  <a:srgbClr val="4D5156"/>
                </a:solidFill>
                <a:latin typeface="+mn-lt"/>
                <a:ea typeface="+mn-ea"/>
                <a:cs typeface="+mn-cs"/>
                <a:sym typeface="Arial"/>
              </a:defRPr>
            </a:pPr>
          </a:p>
          <a:p>
            <a:pPr>
              <a:defRPr>
                <a:solidFill>
                  <a:srgbClr val="4D5156"/>
                </a:solidFill>
                <a:latin typeface="+mn-lt"/>
                <a:ea typeface="+mn-ea"/>
                <a:cs typeface="+mn-cs"/>
                <a:sym typeface="Arial"/>
              </a:defRPr>
            </a:pPr>
          </a:p>
        </p:txBody>
      </p:sp>
      <p:pic>
        <p:nvPicPr>
          <p:cNvPr id="226" name="Immagine 4" descr="Immagine 4"/>
          <p:cNvPicPr>
            <a:picLocks noChangeAspect="1"/>
          </p:cNvPicPr>
          <p:nvPr/>
        </p:nvPicPr>
        <p:blipFill>
          <a:blip r:embed="rId2">
            <a:extLst/>
          </a:blip>
          <a:stretch>
            <a:fillRect/>
          </a:stretch>
        </p:blipFill>
        <p:spPr>
          <a:xfrm>
            <a:off x="193721" y="3229449"/>
            <a:ext cx="4359415" cy="2606261"/>
          </a:xfrm>
          <a:prstGeom prst="rect">
            <a:avLst/>
          </a:prstGeom>
          <a:ln w="12700">
            <a:miter lim="400000"/>
          </a:ln>
        </p:spPr>
      </p:pic>
      <p:sp>
        <p:nvSpPr>
          <p:cNvPr id="227"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8" name="Google Shape;84;p13" descr="Google Shape;84;p13"/>
          <p:cNvPicPr>
            <a:picLocks noChangeAspect="1"/>
          </p:cNvPicPr>
          <p:nvPr/>
        </p:nvPicPr>
        <p:blipFill>
          <a:blip r:embed="rId3">
            <a:extLst/>
          </a:blip>
          <a:stretch>
            <a:fillRect/>
          </a:stretch>
        </p:blipFill>
        <p:spPr>
          <a:xfrm>
            <a:off x="4017714" y="6417609"/>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egnaposto testo 1"/>
          <p:cNvSpPr txBox="1"/>
          <p:nvPr>
            <p:ph type="body" idx="1"/>
          </p:nvPr>
        </p:nvSpPr>
        <p:spPr>
          <a:xfrm>
            <a:off x="346450" y="1153362"/>
            <a:ext cx="8682144" cy="4846510"/>
          </a:xfrm>
          <a:prstGeom prst="rect">
            <a:avLst/>
          </a:prstGeom>
        </p:spPr>
        <p:txBody>
          <a:bodyPr>
            <a:noAutofit/>
          </a:bodyPr>
          <a:lstStyle/>
          <a:p>
            <a:pPr marL="0" indent="8785" defTabSz="814727">
              <a:lnSpc>
                <a:spcPct val="90000"/>
              </a:lnSpc>
              <a:spcBef>
                <a:spcPts val="0"/>
              </a:spcBef>
              <a:buSzTx/>
              <a:buNone/>
              <a:defRPr sz="1400">
                <a:latin typeface="Calibri"/>
                <a:ea typeface="Calibri"/>
                <a:cs typeface="Calibri"/>
                <a:sym typeface="Calibri"/>
              </a:defRPr>
            </a:pPr>
            <a:r>
              <a:t>Il </a:t>
            </a:r>
            <a:r>
              <a:rPr b="1"/>
              <a:t>denaro</a:t>
            </a:r>
            <a:r>
              <a:t> serve anche come </a:t>
            </a:r>
            <a:r>
              <a:rPr b="1"/>
              <a:t>strumento di pagamento per acquistare beni</a:t>
            </a:r>
            <a:r>
              <a:t> (pane, latte, libri, penne,…) e </a:t>
            </a:r>
            <a:r>
              <a:rPr b="1"/>
              <a:t>servizi</a:t>
            </a:r>
            <a:r>
              <a:t> (assicurazione auto, telefonia, visite mediche, consulenze di avvocati, saloni di bellezza, ..)</a:t>
            </a:r>
          </a:p>
          <a:p>
            <a:pPr marL="0" indent="8785" defTabSz="814727">
              <a:lnSpc>
                <a:spcPct val="90000"/>
              </a:lnSpc>
              <a:spcBef>
                <a:spcPts val="0"/>
              </a:spcBef>
              <a:buSzTx/>
              <a:buNone/>
              <a:defRPr sz="1400">
                <a:latin typeface="Calibri"/>
                <a:ea typeface="Calibri"/>
                <a:cs typeface="Calibri"/>
                <a:sym typeface="Calibri"/>
              </a:defRPr>
            </a:pPr>
          </a:p>
          <a:p>
            <a:pPr marL="0" indent="8785" defTabSz="814727">
              <a:lnSpc>
                <a:spcPct val="90000"/>
              </a:lnSpc>
              <a:spcBef>
                <a:spcPts val="0"/>
              </a:spcBef>
              <a:buSzTx/>
              <a:buNone/>
              <a:defRPr sz="1400">
                <a:latin typeface="Calibri"/>
                <a:ea typeface="Calibri"/>
                <a:cs typeface="Calibri"/>
                <a:sym typeface="Calibri"/>
              </a:defRPr>
            </a:pPr>
            <a:r>
              <a:t>I</a:t>
            </a:r>
            <a:r>
              <a:rPr b="1"/>
              <a:t> cittadini acquistano</a:t>
            </a:r>
            <a:r>
              <a:t> nei negozi (fisici e non) </a:t>
            </a:r>
            <a:r>
              <a:rPr b="1"/>
              <a:t>beni e servizi con il reddito</a:t>
            </a:r>
            <a:r>
              <a:t> che percepiscono.</a:t>
            </a:r>
          </a:p>
          <a:p>
            <a:pPr marL="0" indent="8785" defTabSz="814727">
              <a:lnSpc>
                <a:spcPct val="90000"/>
              </a:lnSpc>
              <a:spcBef>
                <a:spcPts val="0"/>
              </a:spcBef>
              <a:buSzTx/>
              <a:buNone/>
              <a:defRPr sz="1400">
                <a:latin typeface="Calibri"/>
                <a:ea typeface="Calibri"/>
                <a:cs typeface="Calibri"/>
                <a:sym typeface="Calibri"/>
              </a:defRPr>
            </a:pPr>
          </a:p>
          <a:p>
            <a:pPr marL="0" indent="8785" defTabSz="814727">
              <a:lnSpc>
                <a:spcPct val="90000"/>
              </a:lnSpc>
              <a:spcBef>
                <a:spcPts val="0"/>
              </a:spcBef>
              <a:buSzTx/>
              <a:buNone/>
              <a:defRPr sz="1400">
                <a:latin typeface="Calibri"/>
                <a:ea typeface="Calibri"/>
                <a:cs typeface="Calibri"/>
                <a:sym typeface="Calibri"/>
              </a:defRPr>
            </a:pPr>
            <a:r>
              <a:t>E’ sempre </a:t>
            </a:r>
            <a:r>
              <a:rPr b="1"/>
              <a:t>opportuno adattare le spese ai guadagni ottenuti</a:t>
            </a:r>
            <a:r>
              <a:t>, altrimenti  si corre il rischio di vivere al di sopra delle proprie possibilità per poi ritrovarsi con debiti da pagare.</a:t>
            </a:r>
          </a:p>
          <a:p>
            <a:pPr marL="0" indent="8785" defTabSz="814727">
              <a:lnSpc>
                <a:spcPct val="90000"/>
              </a:lnSpc>
              <a:spcBef>
                <a:spcPts val="0"/>
              </a:spcBef>
              <a:buSzTx/>
              <a:buNone/>
              <a:defRPr sz="1400">
                <a:latin typeface="Calibri"/>
                <a:ea typeface="Calibri"/>
                <a:cs typeface="Calibri"/>
                <a:sym typeface="Calibri"/>
              </a:defRPr>
            </a:pPr>
          </a:p>
          <a:p>
            <a:pPr marL="0" indent="8785" defTabSz="814727">
              <a:lnSpc>
                <a:spcPct val="90000"/>
              </a:lnSpc>
              <a:spcBef>
                <a:spcPts val="0"/>
              </a:spcBef>
              <a:buSzTx/>
              <a:buNone/>
              <a:defRPr sz="1400">
                <a:latin typeface="Calibri"/>
                <a:ea typeface="Calibri"/>
                <a:cs typeface="Calibri"/>
                <a:sym typeface="Calibri"/>
              </a:defRPr>
            </a:pPr>
            <a:r>
              <a:t>Facciamo insieme una piccola esercitazione:</a:t>
            </a:r>
          </a:p>
          <a:p>
            <a:pPr marL="0" indent="8785" defTabSz="814727">
              <a:lnSpc>
                <a:spcPct val="90000"/>
              </a:lnSpc>
              <a:spcBef>
                <a:spcPts val="0"/>
              </a:spcBef>
              <a:buSzTx/>
              <a:buNone/>
              <a:defRPr sz="1400">
                <a:latin typeface="Calibri"/>
                <a:ea typeface="Calibri"/>
                <a:cs typeface="Calibri"/>
                <a:sym typeface="Calibri"/>
              </a:defRPr>
            </a:pPr>
          </a:p>
          <a:p>
            <a:pPr marL="0" indent="8785" defTabSz="814727">
              <a:lnSpc>
                <a:spcPct val="90000"/>
              </a:lnSpc>
              <a:spcBef>
                <a:spcPts val="0"/>
              </a:spcBef>
              <a:buSzTx/>
              <a:buNone/>
              <a:defRPr i="1" sz="1400">
                <a:latin typeface="Calibri"/>
                <a:ea typeface="Calibri"/>
                <a:cs typeface="Calibri"/>
                <a:sym typeface="Calibri"/>
              </a:defRPr>
            </a:pPr>
            <a:r>
              <a:t>Una famiglia composta da padre, madre e 2 figli ha un reddito (stipendio) di  €900,00.</a:t>
            </a:r>
          </a:p>
          <a:p>
            <a:pPr marL="0" indent="8785" defTabSz="814727">
              <a:lnSpc>
                <a:spcPct val="90000"/>
              </a:lnSpc>
              <a:spcBef>
                <a:spcPts val="0"/>
              </a:spcBef>
              <a:buSzTx/>
              <a:buNone/>
              <a:defRPr i="1" sz="1400">
                <a:latin typeface="Calibri"/>
                <a:ea typeface="Calibri"/>
                <a:cs typeface="Calibri"/>
                <a:sym typeface="Calibri"/>
              </a:defRPr>
            </a:pPr>
            <a:r>
              <a:t>1/3 serve per la spesa alimentare</a:t>
            </a:r>
          </a:p>
          <a:p>
            <a:pPr marL="0" indent="8785" defTabSz="814727">
              <a:lnSpc>
                <a:spcPct val="90000"/>
              </a:lnSpc>
              <a:spcBef>
                <a:spcPts val="0"/>
              </a:spcBef>
              <a:buSzTx/>
              <a:buNone/>
              <a:defRPr i="1" sz="1400">
                <a:latin typeface="Calibri"/>
                <a:ea typeface="Calibri"/>
                <a:cs typeface="Calibri"/>
                <a:sym typeface="Calibri"/>
              </a:defRPr>
            </a:pPr>
            <a:r>
              <a:t>1/3 serve per spese varie (bollette, condominio,..).</a:t>
            </a:r>
          </a:p>
          <a:p>
            <a:pPr marL="0" indent="8785" defTabSz="814727">
              <a:lnSpc>
                <a:spcPct val="90000"/>
              </a:lnSpc>
              <a:spcBef>
                <a:spcPts val="0"/>
              </a:spcBef>
              <a:buSzTx/>
              <a:buNone/>
              <a:defRPr i="1" sz="1400">
                <a:latin typeface="Calibri"/>
                <a:ea typeface="Calibri"/>
                <a:cs typeface="Calibri"/>
                <a:sym typeface="Calibri"/>
              </a:defRPr>
            </a:pPr>
            <a:r>
              <a:t>Se in un mese decidessero di spendere €400,00 per abbigliamento e scarpe possono farlo o si ritrovano con un debito</a:t>
            </a:r>
            <a:r>
              <a:rPr i="0"/>
              <a:t>?</a:t>
            </a:r>
          </a:p>
          <a:p>
            <a:pPr marL="0" indent="8785" defTabSz="814727">
              <a:lnSpc>
                <a:spcPct val="90000"/>
              </a:lnSpc>
              <a:spcBef>
                <a:spcPts val="0"/>
              </a:spcBef>
              <a:buSzTx/>
              <a:buNone/>
              <a:defRPr sz="1400">
                <a:latin typeface="Calibri"/>
                <a:ea typeface="Calibri"/>
                <a:cs typeface="Calibri"/>
                <a:sym typeface="Calibri"/>
              </a:defRPr>
            </a:pPr>
          </a:p>
          <a:p>
            <a:pPr marL="0" indent="8785" defTabSz="407363">
              <a:lnSpc>
                <a:spcPct val="90000"/>
              </a:lnSpc>
              <a:spcBef>
                <a:spcPts val="0"/>
              </a:spcBef>
              <a:buSzTx/>
              <a:buNone/>
              <a:defRPr sz="1400">
                <a:latin typeface="Calibri"/>
                <a:ea typeface="Calibri"/>
                <a:cs typeface="Calibri"/>
                <a:sym typeface="Calibri"/>
              </a:defRPr>
            </a:pPr>
            <a:r>
              <a:t>Ma allora </a:t>
            </a:r>
            <a:r>
              <a:rPr b="1"/>
              <a:t>come si fa a sapere come spendere il proprio denaro</a:t>
            </a:r>
            <a:r>
              <a:t>? </a:t>
            </a:r>
          </a:p>
          <a:p>
            <a:pPr marL="0" indent="8785" defTabSz="407363">
              <a:lnSpc>
                <a:spcPct val="90000"/>
              </a:lnSpc>
              <a:spcBef>
                <a:spcPts val="0"/>
              </a:spcBef>
              <a:buSzTx/>
              <a:buNone/>
              <a:defRPr sz="1400">
                <a:latin typeface="Calibri"/>
                <a:ea typeface="Calibri"/>
                <a:cs typeface="Calibri"/>
                <a:sym typeface="Calibri"/>
              </a:defRPr>
            </a:pPr>
          </a:p>
          <a:p>
            <a:pPr marL="0" indent="8785" defTabSz="407363">
              <a:lnSpc>
                <a:spcPct val="90000"/>
              </a:lnSpc>
              <a:spcBef>
                <a:spcPts val="0"/>
              </a:spcBef>
              <a:buSzTx/>
              <a:buNone/>
              <a:defRPr sz="1400">
                <a:latin typeface="Calibri"/>
                <a:ea typeface="Calibri"/>
                <a:cs typeface="Calibri"/>
                <a:sym typeface="Calibri"/>
              </a:defRPr>
            </a:pPr>
            <a:r>
              <a:t>Primo passo essenziale: non confondere i </a:t>
            </a:r>
            <a:r>
              <a:rPr b="1"/>
              <a:t>bisogni</a:t>
            </a:r>
            <a:r>
              <a:t>, ciò di cui non possiamo fare a meno, con i </a:t>
            </a:r>
            <a:r>
              <a:rPr b="1"/>
              <a:t>desideri</a:t>
            </a:r>
            <a:r>
              <a:t>, quello che ci piacerebbe avere. </a:t>
            </a:r>
          </a:p>
          <a:p>
            <a:pPr marL="0" indent="8785" defTabSz="407363">
              <a:lnSpc>
                <a:spcPct val="90000"/>
              </a:lnSpc>
              <a:spcBef>
                <a:spcPts val="900"/>
              </a:spcBef>
              <a:buSzTx/>
              <a:buNone/>
              <a:defRPr sz="1400">
                <a:latin typeface="Calibri"/>
                <a:ea typeface="Calibri"/>
                <a:cs typeface="Calibri"/>
                <a:sym typeface="Calibri"/>
              </a:defRPr>
            </a:pPr>
            <a:r>
              <a:t>Qualche esempio di </a:t>
            </a:r>
            <a:r>
              <a:rPr b="1"/>
              <a:t>bisogni</a:t>
            </a:r>
            <a:r>
              <a:t>? Il </a:t>
            </a:r>
            <a:r>
              <a:rPr b="1"/>
              <a:t>cibo</a:t>
            </a:r>
            <a:r>
              <a:t>, il </a:t>
            </a:r>
            <a:r>
              <a:rPr b="1"/>
              <a:t>riscaldamento</a:t>
            </a:r>
            <a:r>
              <a:t>, l’</a:t>
            </a:r>
            <a:r>
              <a:rPr b="1"/>
              <a:t>istruzione</a:t>
            </a:r>
            <a:r>
              <a:t>... </a:t>
            </a:r>
          </a:p>
          <a:p>
            <a:pPr marL="0" indent="8785" defTabSz="407363">
              <a:lnSpc>
                <a:spcPct val="90000"/>
              </a:lnSpc>
              <a:spcBef>
                <a:spcPts val="900"/>
              </a:spcBef>
              <a:buSzTx/>
              <a:buNone/>
              <a:defRPr sz="1400">
                <a:latin typeface="Calibri"/>
                <a:ea typeface="Calibri"/>
                <a:cs typeface="Calibri"/>
                <a:sym typeface="Calibri"/>
              </a:defRPr>
            </a:pPr>
            <a:r>
              <a:t>Esempi di </a:t>
            </a:r>
            <a:r>
              <a:rPr b="1"/>
              <a:t>desider</a:t>
            </a:r>
            <a:r>
              <a:t>i? L’ultimo modello di smartphone, una t-shirt o uno zaino griffati, un taglio di capelli alla moda...</a:t>
            </a:r>
            <a:br/>
          </a:p>
          <a:p>
            <a:pPr marL="0" indent="8785" defTabSz="407363">
              <a:lnSpc>
                <a:spcPct val="90000"/>
              </a:lnSpc>
              <a:spcBef>
                <a:spcPts val="900"/>
              </a:spcBef>
              <a:buSzTx/>
              <a:buNone/>
              <a:defRPr sz="1400">
                <a:latin typeface="Calibri"/>
                <a:ea typeface="Calibri"/>
                <a:cs typeface="Calibri"/>
                <a:sym typeface="Calibri"/>
              </a:defRPr>
            </a:pPr>
            <a:r>
              <a:t>Questo non significa che si debba rinunciare per forza ai propri desideri, solo che </a:t>
            </a:r>
            <a:r>
              <a:rPr b="1"/>
              <a:t>occorre stabilire una gerarchia fra il necessario e ciò che lo è meno, o per niente</a:t>
            </a:r>
            <a:r>
              <a:t>.</a:t>
            </a:r>
            <a:br/>
          </a:p>
        </p:txBody>
      </p:sp>
      <p:sp>
        <p:nvSpPr>
          <p:cNvPr id="231" name="Titolo 2"/>
          <p:cNvSpPr txBox="1"/>
          <p:nvPr>
            <p:ph type="title"/>
          </p:nvPr>
        </p:nvSpPr>
        <p:spPr>
          <a:xfrm>
            <a:off x="344373" y="312543"/>
            <a:ext cx="8072744" cy="423082"/>
          </a:xfrm>
          <a:prstGeom prst="rect">
            <a:avLst/>
          </a:prstGeom>
        </p:spPr>
        <p:txBody>
          <a:bodyPr/>
          <a:lstStyle>
            <a:lvl1pPr>
              <a:defRPr sz="2400"/>
            </a:lvl1pPr>
          </a:lstStyle>
          <a:p>
            <a:pPr/>
            <a:r>
              <a:t>Reddito e spese</a:t>
            </a:r>
          </a:p>
        </p:txBody>
      </p:sp>
      <p:sp>
        <p:nvSpPr>
          <p:cNvPr id="232"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3" name="Google Shape;84;p13" descr="Google Shape;84;p13"/>
          <p:cNvPicPr>
            <a:picLocks noChangeAspect="1"/>
          </p:cNvPicPr>
          <p:nvPr/>
        </p:nvPicPr>
        <p:blipFill>
          <a:blip r:embed="rId2">
            <a:extLst/>
          </a:blip>
          <a:stretch>
            <a:fillRect/>
          </a:stretch>
        </p:blipFill>
        <p:spPr>
          <a:xfrm>
            <a:off x="4017714" y="6417609"/>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egnaposto numero diapositiva 1"/>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6" name="Titolo 3"/>
          <p:cNvSpPr txBox="1"/>
          <p:nvPr>
            <p:ph type="title"/>
          </p:nvPr>
        </p:nvSpPr>
        <p:spPr>
          <a:xfrm>
            <a:off x="383691" y="407649"/>
            <a:ext cx="8113398" cy="384420"/>
          </a:xfrm>
          <a:prstGeom prst="rect">
            <a:avLst/>
          </a:prstGeom>
        </p:spPr>
        <p:txBody>
          <a:bodyPr/>
          <a:lstStyle>
            <a:lvl1pPr>
              <a:defRPr sz="2400"/>
            </a:lvl1pPr>
          </a:lstStyle>
          <a:p>
            <a:pPr/>
            <a:r>
              <a:t>Prezzi</a:t>
            </a:r>
          </a:p>
        </p:txBody>
      </p:sp>
      <p:pic>
        <p:nvPicPr>
          <p:cNvPr id="237" name="Google Shape;84;p13" descr="Google Shape;84;p13"/>
          <p:cNvPicPr>
            <a:picLocks noChangeAspect="1"/>
          </p:cNvPicPr>
          <p:nvPr/>
        </p:nvPicPr>
        <p:blipFill>
          <a:blip r:embed="rId2">
            <a:extLst/>
          </a:blip>
          <a:stretch>
            <a:fillRect/>
          </a:stretch>
        </p:blipFill>
        <p:spPr>
          <a:xfrm>
            <a:off x="4017714" y="6417609"/>
            <a:ext cx="1108573" cy="162006"/>
          </a:xfrm>
          <a:prstGeom prst="rect">
            <a:avLst/>
          </a:prstGeom>
          <a:ln w="12700">
            <a:miter lim="400000"/>
          </a:ln>
        </p:spPr>
      </p:pic>
      <p:sp>
        <p:nvSpPr>
          <p:cNvPr id="238" name="Con la moneta possiamo confrontare il valore economico dei beni o dei servizi, cioè il loro prezzo. Il prezzo è infatti la quantità di moneta necessaria per acquistare un bene o un servizio.…"/>
          <p:cNvSpPr txBox="1"/>
          <p:nvPr/>
        </p:nvSpPr>
        <p:spPr>
          <a:xfrm>
            <a:off x="338070" y="1013342"/>
            <a:ext cx="8467860" cy="485279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Calibri"/>
                <a:ea typeface="Calibri"/>
                <a:cs typeface="Calibri"/>
                <a:sym typeface="Calibri"/>
              </a:defRPr>
            </a:pPr>
            <a:r>
              <a:t>Con la moneta possiamo confrontare il valore economico</a:t>
            </a:r>
            <a:r>
              <a:rPr>
                <a:solidFill>
                  <a:srgbClr val="52AE32"/>
                </a:solidFill>
              </a:rPr>
              <a:t> </a:t>
            </a:r>
            <a:r>
              <a:t>dei beni o dei servizi, cioè il loro prezzo. </a:t>
            </a:r>
            <a:r>
              <a:rPr b="1"/>
              <a:t>Il prezzo è</a:t>
            </a:r>
            <a:r>
              <a:t> infatti </a:t>
            </a:r>
            <a:r>
              <a:rPr b="1"/>
              <a:t>la quantità di moneta necessaria per acquistare un bene o un servizio</a:t>
            </a:r>
            <a:r>
              <a:t>.</a:t>
            </a:r>
          </a:p>
          <a:p>
            <a:pPr>
              <a:defRPr>
                <a:latin typeface="Calibri"/>
                <a:ea typeface="Calibri"/>
                <a:cs typeface="Calibri"/>
                <a:sym typeface="Calibri"/>
              </a:defRPr>
            </a:pPr>
          </a:p>
          <a:p>
            <a:pPr>
              <a:defRPr>
                <a:latin typeface="Calibri"/>
                <a:ea typeface="Calibri"/>
                <a:cs typeface="Calibri"/>
                <a:sym typeface="Calibri"/>
              </a:defRPr>
            </a:pPr>
          </a:p>
          <a:p>
            <a:pPr>
              <a:defRPr sz="600">
                <a:latin typeface="Calibri"/>
                <a:ea typeface="Calibri"/>
                <a:cs typeface="Calibri"/>
                <a:sym typeface="Calibri"/>
              </a:defRPr>
            </a:pPr>
          </a:p>
          <a:p>
            <a:pPr defTabSz="457200">
              <a:spcBef>
                <a:spcPts val="1200"/>
              </a:spcBef>
              <a:defRPr b="1">
                <a:latin typeface="Calibri"/>
                <a:ea typeface="Calibri"/>
                <a:cs typeface="Calibri"/>
                <a:sym typeface="Calibri"/>
              </a:defRPr>
            </a:pPr>
          </a:p>
          <a:p>
            <a:pPr defTabSz="457200">
              <a:spcBef>
                <a:spcPts val="1200"/>
              </a:spcBef>
              <a:defRPr b="1">
                <a:latin typeface="Calibri"/>
                <a:ea typeface="Calibri"/>
                <a:cs typeface="Calibri"/>
                <a:sym typeface="Calibri"/>
              </a:defRPr>
            </a:pPr>
          </a:p>
          <a:p>
            <a:pPr defTabSz="457200">
              <a:spcBef>
                <a:spcPts val="1200"/>
              </a:spcBef>
              <a:defRPr b="1">
                <a:latin typeface="Calibri"/>
                <a:ea typeface="Calibri"/>
                <a:cs typeface="Calibri"/>
                <a:sym typeface="Calibri"/>
              </a:defRPr>
            </a:pPr>
          </a:p>
          <a:p>
            <a:pPr defTabSz="457200">
              <a:spcBef>
                <a:spcPts val="1200"/>
              </a:spcBef>
              <a:defRPr b="1">
                <a:latin typeface="Calibri"/>
                <a:ea typeface="Calibri"/>
                <a:cs typeface="Calibri"/>
                <a:sym typeface="Calibri"/>
              </a:defRPr>
            </a:pPr>
            <a:r>
              <a:t>Il prezzo dei beni e dei servizi si forma nel mercato in cui essi vengono scambiati</a:t>
            </a:r>
            <a:r>
              <a:rPr b="0"/>
              <a:t>, dove ci sono persone potenzialmente interessate a comprare il bene (domanda) e a offrirlo (offerta). </a:t>
            </a:r>
          </a:p>
          <a:p>
            <a:pPr defTabSz="457200">
              <a:spcBef>
                <a:spcPts val="1200"/>
              </a:spcBef>
              <a:defRPr>
                <a:latin typeface="Calibri"/>
                <a:ea typeface="Calibri"/>
                <a:cs typeface="Calibri"/>
                <a:sym typeface="Calibri"/>
              </a:defRPr>
            </a:pPr>
            <a:r>
              <a:t>In linea generale il </a:t>
            </a:r>
            <a:r>
              <a:rPr b="1"/>
              <a:t>prezzo</a:t>
            </a:r>
            <a:r>
              <a:t> di un prodotto o servizio è  </a:t>
            </a:r>
          </a:p>
          <a:p>
            <a:pPr algn="ctr" defTabSz="457200">
              <a:spcBef>
                <a:spcPts val="1200"/>
              </a:spcBef>
              <a:defRPr b="1">
                <a:latin typeface="Calibri"/>
                <a:ea typeface="Calibri"/>
                <a:cs typeface="Calibri"/>
                <a:sym typeface="Calibri"/>
              </a:defRPr>
            </a:pPr>
            <a:r>
              <a:t>P=Costo di produzione</a:t>
            </a:r>
            <a:r>
              <a:rPr b="0"/>
              <a:t> + </a:t>
            </a:r>
            <a:r>
              <a:t>Margine di guadagno </a:t>
            </a:r>
            <a:r>
              <a:rPr b="0"/>
              <a:t>(%</a:t>
            </a:r>
            <a:r>
              <a:rPr b="0"/>
              <a:t>)</a:t>
            </a:r>
          </a:p>
          <a:p>
            <a:pPr defTabSz="457200">
              <a:spcBef>
                <a:spcPts val="1200"/>
              </a:spcBef>
              <a:defRPr>
                <a:latin typeface="Calibri"/>
                <a:ea typeface="Calibri"/>
                <a:cs typeface="Calibri"/>
                <a:sym typeface="Calibri"/>
              </a:defRPr>
            </a:pPr>
          </a:p>
          <a:p>
            <a:pPr marL="112294" indent="-112294" defTabSz="457200">
              <a:spcBef>
                <a:spcPts val="800"/>
              </a:spcBef>
              <a:buSzPct val="100000"/>
              <a:buChar char="•"/>
              <a:defRPr b="1">
                <a:latin typeface="Calibri"/>
                <a:ea typeface="Calibri"/>
                <a:cs typeface="Calibri"/>
                <a:sym typeface="Calibri"/>
              </a:defRPr>
            </a:pPr>
            <a:r>
              <a:t>costo di produzione </a:t>
            </a:r>
            <a:r>
              <a:rPr b="0"/>
              <a:t>include i costi per l'acquisto dei materiali, l’uso dei macchinari e degli edifici, la corrente elettrica, la retribuzione dei lavoratori, il trasporto e la distribuzione dei beni;</a:t>
            </a:r>
          </a:p>
          <a:p>
            <a:pPr marL="112294" indent="-112294" defTabSz="457200">
              <a:spcBef>
                <a:spcPts val="800"/>
              </a:spcBef>
              <a:buSzPct val="100000"/>
              <a:buChar char="•"/>
              <a:defRPr b="1">
                <a:latin typeface="Calibri"/>
                <a:ea typeface="Calibri"/>
                <a:cs typeface="Calibri"/>
                <a:sym typeface="Calibri"/>
              </a:defRPr>
            </a:pPr>
            <a:r>
              <a:t>margine di guadagno </a:t>
            </a:r>
            <a:r>
              <a:rPr b="0"/>
              <a:t>è la percentuale di utile che chi produce e chi vende desidera ottenere.</a:t>
            </a:r>
          </a:p>
        </p:txBody>
      </p:sp>
      <p:pic>
        <p:nvPicPr>
          <p:cNvPr id="239" name="Immagine 2" descr="Immagine 2"/>
          <p:cNvPicPr>
            <a:picLocks noChangeAspect="1"/>
          </p:cNvPicPr>
          <p:nvPr/>
        </p:nvPicPr>
        <p:blipFill>
          <a:blip r:embed="rId3">
            <a:extLst/>
          </a:blip>
          <a:stretch>
            <a:fillRect/>
          </a:stretch>
        </p:blipFill>
        <p:spPr>
          <a:xfrm>
            <a:off x="1987062" y="1767745"/>
            <a:ext cx="2839918" cy="1403213"/>
          </a:xfrm>
          <a:prstGeom prst="rect">
            <a:avLst/>
          </a:prstGeom>
          <a:ln w="12700">
            <a:miter lim="400000"/>
          </a:ln>
        </p:spPr>
      </p:pic>
      <p:pic>
        <p:nvPicPr>
          <p:cNvPr id="240" name="Immagine 3" descr="Immagine 3"/>
          <p:cNvPicPr>
            <a:picLocks noChangeAspect="1"/>
          </p:cNvPicPr>
          <p:nvPr/>
        </p:nvPicPr>
        <p:blipFill>
          <a:blip r:embed="rId4">
            <a:extLst/>
          </a:blip>
          <a:stretch>
            <a:fillRect/>
          </a:stretch>
        </p:blipFill>
        <p:spPr>
          <a:xfrm>
            <a:off x="5742870" y="1502988"/>
            <a:ext cx="1466199" cy="1667969"/>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egnaposto testo 1"/>
          <p:cNvSpPr txBox="1"/>
          <p:nvPr>
            <p:ph type="body" idx="1"/>
          </p:nvPr>
        </p:nvSpPr>
        <p:spPr>
          <a:xfrm>
            <a:off x="154476" y="1055612"/>
            <a:ext cx="8683205" cy="4586889"/>
          </a:xfrm>
          <a:prstGeom prst="rect">
            <a:avLst/>
          </a:prstGeom>
        </p:spPr>
        <p:txBody>
          <a:bodyPr/>
          <a:lstStyle/>
          <a:p>
            <a:pPr marL="0" indent="152400" defTabSz="457200">
              <a:spcBef>
                <a:spcPts val="1200"/>
              </a:spcBef>
              <a:buSzTx/>
              <a:buNone/>
              <a:defRPr b="1" sz="1400">
                <a:latin typeface="Calibri"/>
                <a:ea typeface="Calibri"/>
                <a:cs typeface="Calibri"/>
                <a:sym typeface="Calibri"/>
              </a:defRPr>
            </a:pPr>
            <a:r>
              <a:t>La quantità domandata di un bene aumenta quando il prezzo diminuisce</a:t>
            </a:r>
          </a:p>
          <a:p>
            <a:pPr marL="0" indent="152400" defTabSz="457200">
              <a:spcBef>
                <a:spcPts val="1200"/>
              </a:spcBef>
              <a:buSzTx/>
              <a:buNone/>
              <a:defRPr sz="1400">
                <a:latin typeface="Calibri"/>
                <a:ea typeface="Calibri"/>
                <a:cs typeface="Calibri"/>
                <a:sym typeface="Calibri"/>
              </a:defRPr>
            </a:pPr>
            <a:r>
              <a:t>Infatti, quando il </a:t>
            </a:r>
            <a:r>
              <a:rPr b="1"/>
              <a:t>prezzo</a:t>
            </a:r>
            <a:r>
              <a:t> è </a:t>
            </a:r>
            <a:r>
              <a:rPr b="1"/>
              <a:t>alto</a:t>
            </a:r>
            <a:r>
              <a:t> </a:t>
            </a:r>
            <a:r>
              <a:rPr b="1"/>
              <a:t>solo una parte di chi vuole comprare quel bene (domanda) è pronta a comprare  effettivamente il bene in vendita (offerta)</a:t>
            </a:r>
            <a:r>
              <a:t>, mentre quando il </a:t>
            </a:r>
            <a:r>
              <a:rPr b="1"/>
              <a:t>prezzo</a:t>
            </a:r>
            <a:r>
              <a:t> è più </a:t>
            </a:r>
            <a:r>
              <a:rPr b="1"/>
              <a:t>basso</a:t>
            </a:r>
            <a:r>
              <a:t> </a:t>
            </a:r>
            <a:r>
              <a:rPr b="1"/>
              <a:t>più persone si aggiungono ai compratori</a:t>
            </a:r>
            <a:r>
              <a:t> e la quantità domandata risulta perciò maggiore.</a:t>
            </a:r>
          </a:p>
          <a:p>
            <a:pPr marL="0" indent="152400" defTabSz="457200">
              <a:spcBef>
                <a:spcPts val="1200"/>
              </a:spcBef>
              <a:buSzTx/>
              <a:buNone/>
              <a:defRPr sz="1400">
                <a:latin typeface="Calibri"/>
                <a:ea typeface="Calibri"/>
                <a:cs typeface="Calibri"/>
                <a:sym typeface="Calibri"/>
              </a:defRPr>
            </a:pPr>
            <a:r>
              <a:t>In questo grafico si può vedere il comportamento di 3 acquirenti in relazione al prezzo delle fragole, ma tutti accumunati dal fatto di essere disposti a comprare un maggior quantitativo di fragole (Kg) quando il prezzo diminuisce.</a:t>
            </a:r>
          </a:p>
        </p:txBody>
      </p:sp>
      <p:sp>
        <p:nvSpPr>
          <p:cNvPr id="243" name="Titolo 2"/>
          <p:cNvSpPr txBox="1"/>
          <p:nvPr>
            <p:ph type="title"/>
          </p:nvPr>
        </p:nvSpPr>
        <p:spPr>
          <a:xfrm>
            <a:off x="330280" y="402775"/>
            <a:ext cx="8113494" cy="389294"/>
          </a:xfrm>
          <a:prstGeom prst="rect">
            <a:avLst/>
          </a:prstGeom>
        </p:spPr>
        <p:txBody>
          <a:bodyPr/>
          <a:lstStyle>
            <a:lvl1pPr>
              <a:defRPr sz="2400"/>
            </a:lvl1pPr>
          </a:lstStyle>
          <a:p>
            <a:pPr/>
            <a:r>
              <a:t>Legge della domada</a:t>
            </a:r>
          </a:p>
        </p:txBody>
      </p:sp>
      <p:pic>
        <p:nvPicPr>
          <p:cNvPr id="244" name="Immagine 5" descr="Immagine 5"/>
          <p:cNvPicPr>
            <a:picLocks noChangeAspect="1"/>
          </p:cNvPicPr>
          <p:nvPr/>
        </p:nvPicPr>
        <p:blipFill>
          <a:blip r:embed="rId2">
            <a:extLst/>
          </a:blip>
          <a:stretch>
            <a:fillRect/>
          </a:stretch>
        </p:blipFill>
        <p:spPr>
          <a:xfrm>
            <a:off x="329633" y="2919440"/>
            <a:ext cx="5277276" cy="3083624"/>
          </a:xfrm>
          <a:prstGeom prst="rect">
            <a:avLst/>
          </a:prstGeom>
          <a:ln w="12700">
            <a:miter lim="400000"/>
          </a:ln>
        </p:spPr>
      </p:pic>
      <p:pic>
        <p:nvPicPr>
          <p:cNvPr id="245" name="Immagine 7" descr="Immagine 7"/>
          <p:cNvPicPr>
            <a:picLocks noChangeAspect="1"/>
          </p:cNvPicPr>
          <p:nvPr/>
        </p:nvPicPr>
        <p:blipFill>
          <a:blip r:embed="rId3">
            <a:extLst/>
          </a:blip>
          <a:stretch>
            <a:fillRect/>
          </a:stretch>
        </p:blipFill>
        <p:spPr>
          <a:xfrm>
            <a:off x="6065656" y="2959338"/>
            <a:ext cx="2656839" cy="1234557"/>
          </a:xfrm>
          <a:prstGeom prst="rect">
            <a:avLst/>
          </a:prstGeom>
          <a:ln w="12700">
            <a:miter lim="400000"/>
          </a:ln>
        </p:spPr>
      </p:pic>
      <p:sp>
        <p:nvSpPr>
          <p:cNvPr id="246"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7" name="Google Shape;84;p13" descr="Google Shape;84;p13"/>
          <p:cNvPicPr>
            <a:picLocks noChangeAspect="1"/>
          </p:cNvPicPr>
          <p:nvPr/>
        </p:nvPicPr>
        <p:blipFill>
          <a:blip r:embed="rId4">
            <a:extLst/>
          </a:blip>
          <a:stretch>
            <a:fillRect/>
          </a:stretch>
        </p:blipFill>
        <p:spPr>
          <a:xfrm>
            <a:off x="4017714" y="6417612"/>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egnaposto numero diapositiva 1"/>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0" name="Titolo 3"/>
          <p:cNvSpPr txBox="1"/>
          <p:nvPr>
            <p:ph type="title"/>
          </p:nvPr>
        </p:nvSpPr>
        <p:spPr>
          <a:xfrm>
            <a:off x="415869" y="407649"/>
            <a:ext cx="8081220" cy="384420"/>
          </a:xfrm>
          <a:prstGeom prst="rect">
            <a:avLst/>
          </a:prstGeom>
        </p:spPr>
        <p:txBody>
          <a:bodyPr/>
          <a:lstStyle>
            <a:lvl1pPr>
              <a:defRPr sz="2400"/>
            </a:lvl1pPr>
          </a:lstStyle>
          <a:p>
            <a:pPr/>
            <a:r>
              <a:t>Potere d’acquisto</a:t>
            </a:r>
          </a:p>
        </p:txBody>
      </p:sp>
      <p:pic>
        <p:nvPicPr>
          <p:cNvPr id="251" name="Google Shape;84;p13" descr="Google Shape;84;p13"/>
          <p:cNvPicPr>
            <a:picLocks noChangeAspect="1"/>
          </p:cNvPicPr>
          <p:nvPr/>
        </p:nvPicPr>
        <p:blipFill>
          <a:blip r:embed="rId2">
            <a:extLst/>
          </a:blip>
          <a:stretch>
            <a:fillRect/>
          </a:stretch>
        </p:blipFill>
        <p:spPr>
          <a:xfrm>
            <a:off x="4017714" y="6417612"/>
            <a:ext cx="1108573" cy="162006"/>
          </a:xfrm>
          <a:prstGeom prst="rect">
            <a:avLst/>
          </a:prstGeom>
          <a:ln w="12700">
            <a:miter lim="400000"/>
          </a:ln>
        </p:spPr>
      </p:pic>
      <p:sp>
        <p:nvSpPr>
          <p:cNvPr id="252" name="Una formula con la quale è possibile fare una sintesi del concetto di potere d’acquisto è:…"/>
          <p:cNvSpPr txBox="1"/>
          <p:nvPr/>
        </p:nvSpPr>
        <p:spPr>
          <a:xfrm>
            <a:off x="328243" y="1095178"/>
            <a:ext cx="8497932" cy="432219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300">
                <a:latin typeface="Calibri"/>
                <a:ea typeface="Calibri"/>
                <a:cs typeface="Calibri"/>
                <a:sym typeface="Calibri"/>
              </a:defRPr>
            </a:pPr>
            <a:r>
              <a:t>Il </a:t>
            </a:r>
            <a:r>
              <a:rPr b="1"/>
              <a:t>potere d'acquisto</a:t>
            </a:r>
            <a:r>
              <a:t> rappresenta </a:t>
            </a:r>
            <a:r>
              <a:rPr b="1"/>
              <a:t>la quantità di beni e servizi che possono essere acquistati con una unità di moneta</a:t>
            </a:r>
            <a:r>
              <a:t>. In altre parole, indica quante cose possiamo comprare in un momento specifico con una determinata quantità di denaro, in base ai prezzi definiti dal mercato.</a:t>
            </a:r>
          </a:p>
          <a:p>
            <a:pPr>
              <a:defRPr sz="1300">
                <a:latin typeface="Calibri"/>
                <a:ea typeface="Calibri"/>
                <a:cs typeface="Calibri"/>
                <a:sym typeface="Calibri"/>
              </a:defRPr>
            </a:pPr>
          </a:p>
          <a:p>
            <a:pPr>
              <a:defRPr sz="1300">
                <a:latin typeface="Calibri"/>
                <a:ea typeface="Calibri"/>
                <a:cs typeface="Calibri"/>
                <a:sym typeface="Calibri"/>
              </a:defRPr>
            </a:pPr>
          </a:p>
          <a:p>
            <a:pPr>
              <a:defRPr sz="1300">
                <a:latin typeface="Calibri"/>
                <a:ea typeface="Calibri"/>
                <a:cs typeface="Calibri"/>
                <a:sym typeface="Calibri"/>
              </a:defRPr>
            </a:pPr>
          </a:p>
          <a:p>
            <a:pPr>
              <a:defRPr sz="1300">
                <a:latin typeface="Calibri"/>
                <a:ea typeface="Calibri"/>
                <a:cs typeface="Calibri"/>
                <a:sym typeface="Calibri"/>
              </a:defRPr>
            </a:pPr>
          </a:p>
          <a:p>
            <a:pPr>
              <a:defRPr sz="1300">
                <a:latin typeface="Calibri"/>
                <a:ea typeface="Calibri"/>
                <a:cs typeface="Calibri"/>
                <a:sym typeface="Calibri"/>
              </a:defRPr>
            </a:pPr>
          </a:p>
          <a:p>
            <a:pPr>
              <a:defRPr sz="1300">
                <a:latin typeface="Calibri"/>
                <a:ea typeface="Calibri"/>
                <a:cs typeface="Calibri"/>
                <a:sym typeface="Calibri"/>
              </a:defRPr>
            </a:pPr>
            <a:r>
              <a:t>Una </a:t>
            </a:r>
            <a:r>
              <a:rPr b="1"/>
              <a:t>formula</a:t>
            </a:r>
            <a:r>
              <a:t> con la quale è possibile fare una sintesi del concetto di </a:t>
            </a:r>
            <a:r>
              <a:rPr b="1"/>
              <a:t>potere d’acquisto</a:t>
            </a:r>
            <a:r>
              <a:t> è: </a:t>
            </a:r>
          </a:p>
          <a:p>
            <a:pPr>
              <a:defRPr sz="1300">
                <a:latin typeface="Calibri"/>
                <a:ea typeface="Calibri"/>
                <a:cs typeface="Calibri"/>
                <a:sym typeface="Calibri"/>
              </a:defRPr>
            </a:pPr>
          </a:p>
          <a:p>
            <a:pPr algn="ctr">
              <a:defRPr b="1" sz="1300">
                <a:latin typeface="Calibri"/>
                <a:ea typeface="Calibri"/>
                <a:cs typeface="Calibri"/>
                <a:sym typeface="Calibri"/>
              </a:defRPr>
            </a:pPr>
            <a:r>
              <a:t>Pa = 1/P</a:t>
            </a:r>
          </a:p>
          <a:p>
            <a:pPr>
              <a:defRPr sz="1300">
                <a:latin typeface="Calibri"/>
                <a:ea typeface="Calibri"/>
                <a:cs typeface="Calibri"/>
                <a:sym typeface="Calibri"/>
              </a:defRPr>
            </a:pPr>
          </a:p>
          <a:p>
            <a:pPr>
              <a:defRPr sz="1300">
                <a:latin typeface="Calibri"/>
                <a:ea typeface="Calibri"/>
                <a:cs typeface="Calibri"/>
                <a:sym typeface="Calibri"/>
              </a:defRPr>
            </a:pPr>
            <a:r>
              <a:t>nella quale </a:t>
            </a:r>
            <a:r>
              <a:rPr b="1"/>
              <a:t>Pa</a:t>
            </a:r>
            <a:r>
              <a:t> indica il potere d’acquisto di una moneta, mentre </a:t>
            </a:r>
            <a:r>
              <a:rPr b="1"/>
              <a:t>P</a:t>
            </a:r>
            <a:r>
              <a:t> indica il prezzo della merce. </a:t>
            </a:r>
          </a:p>
          <a:p>
            <a:pPr>
              <a:defRPr sz="1300">
                <a:latin typeface="Calibri"/>
                <a:ea typeface="Calibri"/>
                <a:cs typeface="Calibri"/>
                <a:sym typeface="Calibri"/>
              </a:defRPr>
            </a:pPr>
            <a:r>
              <a:t>Pa e P sono inversamente proporzionali, ossia, </a:t>
            </a:r>
            <a:r>
              <a:rPr b="1"/>
              <a:t>la capacità di acquistare beni e servizi aumenta se i prezzi diminuiscono</a:t>
            </a:r>
            <a:r>
              <a:t> e viceversa (la capacità di acquistare beni e servizi diminuisce se i prezzi aumentano).</a:t>
            </a:r>
          </a:p>
          <a:p>
            <a:pPr>
              <a:defRPr sz="1300">
                <a:latin typeface="Calibri"/>
                <a:ea typeface="Calibri"/>
                <a:cs typeface="Calibri"/>
                <a:sym typeface="Calibri"/>
              </a:defRPr>
            </a:pPr>
          </a:p>
          <a:p>
            <a:pPr>
              <a:defRPr sz="1300">
                <a:latin typeface="Calibri"/>
                <a:ea typeface="Calibri"/>
                <a:cs typeface="Calibri"/>
                <a:sym typeface="Calibri"/>
              </a:defRPr>
            </a:pPr>
            <a:r>
              <a:t>Facciamo un </a:t>
            </a:r>
            <a:r>
              <a:rPr b="1" i="1"/>
              <a:t>esempio</a:t>
            </a:r>
            <a:r>
              <a:t>: </a:t>
            </a:r>
          </a:p>
          <a:p>
            <a:pPr>
              <a:defRPr i="1" sz="1300">
                <a:latin typeface="Calibri"/>
                <a:ea typeface="Calibri"/>
                <a:cs typeface="Calibri"/>
                <a:sym typeface="Calibri"/>
              </a:defRPr>
            </a:pPr>
            <a:r>
              <a:t>U</a:t>
            </a:r>
            <a:r>
              <a:t>na famiglia sei 5 persone spende 10 euro per acquistare 10 kg di biscotti della marca Jolly Premium. Se il mese successivo il prezzo degli stessi biscotti aumento da 1 euro a 2 euro al chilo, la famiglia con 10 euro potrà acquistarne solo 5 kg anziché 10 Kg. Quindi il potere d’acquisto della famiglia relativamente ai biscotti Jolly Premium si è dimezzato.</a:t>
            </a:r>
          </a:p>
          <a:p>
            <a:pPr>
              <a:defRPr i="1" sz="1300">
                <a:latin typeface="Calibri"/>
                <a:ea typeface="Calibri"/>
                <a:cs typeface="Calibri"/>
                <a:sym typeface="Calibri"/>
              </a:defRPr>
            </a:pPr>
            <a:r>
              <a:t>Cosa può fare la famiglia??</a:t>
            </a:r>
          </a:p>
        </p:txBody>
      </p:sp>
      <p:pic>
        <p:nvPicPr>
          <p:cNvPr id="253" name="Immagine 1" descr="Immagine 1"/>
          <p:cNvPicPr>
            <a:picLocks noChangeAspect="1"/>
          </p:cNvPicPr>
          <p:nvPr/>
        </p:nvPicPr>
        <p:blipFill>
          <a:blip r:embed="rId3">
            <a:extLst/>
          </a:blip>
          <a:stretch>
            <a:fillRect/>
          </a:stretch>
        </p:blipFill>
        <p:spPr>
          <a:xfrm>
            <a:off x="4394362" y="1534239"/>
            <a:ext cx="2971476" cy="1197462"/>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egnaposto testo 1"/>
          <p:cNvSpPr txBox="1"/>
          <p:nvPr>
            <p:ph type="body" idx="1"/>
          </p:nvPr>
        </p:nvSpPr>
        <p:spPr>
          <a:xfrm>
            <a:off x="83385" y="1099268"/>
            <a:ext cx="8683205" cy="4954699"/>
          </a:xfrm>
          <a:prstGeom prst="rect">
            <a:avLst/>
          </a:prstGeom>
        </p:spPr>
        <p:txBody>
          <a:bodyPr/>
          <a:lstStyle/>
          <a:p>
            <a:pPr marL="0" indent="152400" defTabSz="457200">
              <a:spcBef>
                <a:spcPts val="0"/>
              </a:spcBef>
              <a:buSzTx/>
              <a:buNone/>
              <a:defRPr sz="1300">
                <a:latin typeface="Calibri"/>
                <a:ea typeface="Calibri"/>
                <a:cs typeface="Calibri"/>
                <a:sym typeface="Calibri"/>
              </a:defRPr>
            </a:pPr>
            <a:r>
              <a:t>I </a:t>
            </a:r>
            <a:r>
              <a:rPr b="1"/>
              <a:t>prezzi </a:t>
            </a:r>
            <a:r>
              <a:t>di un bene o di un servizio </a:t>
            </a:r>
            <a:r>
              <a:rPr b="1"/>
              <a:t>possono variare significativamente</a:t>
            </a:r>
            <a:r>
              <a:t>  nello </a:t>
            </a:r>
            <a:r>
              <a:rPr b="1"/>
              <a:t>spazio</a:t>
            </a:r>
            <a:r>
              <a:t>, ossia </a:t>
            </a:r>
            <a:r>
              <a:rPr b="1"/>
              <a:t>nel luogo dove vengono acquistati</a:t>
            </a:r>
            <a:r>
              <a:t>.</a:t>
            </a:r>
          </a:p>
          <a:p>
            <a:pPr marL="0" indent="152400" defTabSz="457200">
              <a:spcBef>
                <a:spcPts val="0"/>
              </a:spcBef>
              <a:buSzTx/>
              <a:buNone/>
              <a:defRPr sz="1300">
                <a:latin typeface="Calibri"/>
                <a:ea typeface="Calibri"/>
                <a:cs typeface="Calibri"/>
                <a:sym typeface="Calibri"/>
              </a:defRPr>
            </a:pPr>
            <a:r>
              <a:t>Per </a:t>
            </a:r>
            <a:r>
              <a:rPr b="1"/>
              <a:t>esempio</a:t>
            </a:r>
          </a:p>
          <a:p>
            <a:pPr marL="152400" indent="0" defTabSz="457200">
              <a:spcBef>
                <a:spcPts val="0"/>
              </a:spcBef>
              <a:buSzTx/>
              <a:buNone/>
              <a:defRPr i="1" sz="1300">
                <a:latin typeface="Calibri"/>
                <a:ea typeface="Calibri"/>
                <a:cs typeface="Calibri"/>
                <a:sym typeface="Calibri"/>
              </a:defRPr>
            </a:pPr>
            <a:r>
              <a:t>lo stesso pacco di biscotti o un chilo di fragole avrà un prezzo diverso se acquistato nel negozio vicino casa, su un banco del mercato, in un grande supermercato del centro commerciale, in un mini-market del quartiere.</a:t>
            </a:r>
          </a:p>
          <a:p>
            <a:pPr marL="0" indent="152400" defTabSz="457200">
              <a:spcBef>
                <a:spcPts val="1200"/>
              </a:spcBef>
              <a:buSzTx/>
              <a:buNone/>
              <a:defRPr sz="1300">
                <a:latin typeface="Calibri"/>
                <a:ea typeface="Calibri"/>
                <a:cs typeface="Calibri"/>
                <a:sym typeface="Calibri"/>
              </a:defRPr>
            </a:pPr>
            <a:r>
              <a:t>In particolare i prezzi variano da città a città, da regione a regione</a:t>
            </a:r>
          </a:p>
        </p:txBody>
      </p:sp>
      <p:sp>
        <p:nvSpPr>
          <p:cNvPr id="256" name="Titolo 2"/>
          <p:cNvSpPr txBox="1"/>
          <p:nvPr>
            <p:ph type="title"/>
          </p:nvPr>
        </p:nvSpPr>
        <p:spPr>
          <a:xfrm>
            <a:off x="269997" y="378068"/>
            <a:ext cx="8173778" cy="465994"/>
          </a:xfrm>
          <a:prstGeom prst="rect">
            <a:avLst/>
          </a:prstGeom>
        </p:spPr>
        <p:txBody>
          <a:bodyPr/>
          <a:lstStyle>
            <a:lvl1pPr>
              <a:defRPr sz="2400"/>
            </a:lvl1pPr>
          </a:lstStyle>
          <a:p>
            <a:pPr/>
            <a:r>
              <a:t>Variazione dei prezzi in base al luogo</a:t>
            </a:r>
          </a:p>
        </p:txBody>
      </p:sp>
      <p:pic>
        <p:nvPicPr>
          <p:cNvPr id="257" name="Immagine 3" descr="Immagine 3"/>
          <p:cNvPicPr>
            <a:picLocks noChangeAspect="1"/>
          </p:cNvPicPr>
          <p:nvPr/>
        </p:nvPicPr>
        <p:blipFill>
          <a:blip r:embed="rId2">
            <a:extLst/>
          </a:blip>
          <a:stretch>
            <a:fillRect/>
          </a:stretch>
        </p:blipFill>
        <p:spPr>
          <a:xfrm>
            <a:off x="231375" y="2456595"/>
            <a:ext cx="4035674" cy="2951845"/>
          </a:xfrm>
          <a:prstGeom prst="rect">
            <a:avLst/>
          </a:prstGeom>
          <a:ln w="12700">
            <a:miter lim="400000"/>
          </a:ln>
        </p:spPr>
      </p:pic>
      <p:pic>
        <p:nvPicPr>
          <p:cNvPr id="258" name="Immagine 4" descr="Immagine 4"/>
          <p:cNvPicPr>
            <a:picLocks noChangeAspect="1"/>
          </p:cNvPicPr>
          <p:nvPr/>
        </p:nvPicPr>
        <p:blipFill>
          <a:blip r:embed="rId3">
            <a:extLst/>
          </a:blip>
          <a:stretch>
            <a:fillRect/>
          </a:stretch>
        </p:blipFill>
        <p:spPr>
          <a:xfrm>
            <a:off x="6090949" y="1888720"/>
            <a:ext cx="1996348" cy="3785460"/>
          </a:xfrm>
          <a:prstGeom prst="rect">
            <a:avLst/>
          </a:prstGeom>
          <a:ln w="12700">
            <a:miter lim="400000"/>
          </a:ln>
        </p:spPr>
      </p:pic>
      <p:sp>
        <p:nvSpPr>
          <p:cNvPr id="259"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0" name="Tabella presente nell’articolo di Massimiliano Jattoni Dall’Asén pubblicato il 27.01.2023 sul Corriere della Sera al titolo: “Costo della vita, davvero al Sud è più basso? Le differenze tra città e la tabella dei prezzi"/>
          <p:cNvSpPr txBox="1"/>
          <p:nvPr/>
        </p:nvSpPr>
        <p:spPr>
          <a:xfrm>
            <a:off x="161440" y="5495256"/>
            <a:ext cx="5344589" cy="55870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000">
                <a:latin typeface="Calibri"/>
                <a:ea typeface="Calibri"/>
                <a:cs typeface="Calibri"/>
                <a:sym typeface="Calibri"/>
              </a:defRPr>
            </a:lvl1pPr>
          </a:lstStyle>
          <a:p>
            <a:pPr/>
            <a:r>
              <a:t>Tabella presente nell’articolo di Massimiliano Jattoni Dall’Asén pubblicato il 27.01.2023 sul Corriere della Sera al titolo: “Costo della vita, davvero al Sud è più basso? Le differenze tra città e la tabella dei prezzi</a:t>
            </a:r>
          </a:p>
        </p:txBody>
      </p:sp>
      <p:sp>
        <p:nvSpPr>
          <p:cNvPr id="261" name="Tabella pubblicata a luglio 2022 dall’Osservatorio Facile.it"/>
          <p:cNvSpPr txBox="1"/>
          <p:nvPr/>
        </p:nvSpPr>
        <p:spPr>
          <a:xfrm>
            <a:off x="6049162" y="5781673"/>
            <a:ext cx="3040143" cy="22850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000">
                <a:latin typeface="Calibri"/>
                <a:ea typeface="Calibri"/>
                <a:cs typeface="Calibri"/>
                <a:sym typeface="Calibri"/>
              </a:defRPr>
            </a:lvl1pPr>
          </a:lstStyle>
          <a:p>
            <a:pPr/>
            <a:r>
              <a:t>Tabella pubblicata a luglio 2022 dall’Osservatorio Facile.it</a:t>
            </a:r>
          </a:p>
        </p:txBody>
      </p:sp>
      <p:pic>
        <p:nvPicPr>
          <p:cNvPr id="262" name="Google Shape;84;p13" descr="Google Shape;84;p13"/>
          <p:cNvPicPr>
            <a:picLocks noChangeAspect="1"/>
          </p:cNvPicPr>
          <p:nvPr/>
        </p:nvPicPr>
        <p:blipFill>
          <a:blip r:embed="rId4">
            <a:extLst/>
          </a:blip>
          <a:stretch>
            <a:fillRect/>
          </a:stretch>
        </p:blipFill>
        <p:spPr>
          <a:xfrm>
            <a:off x="4017714" y="6417612"/>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egnaposto testo 1"/>
          <p:cNvSpPr txBox="1"/>
          <p:nvPr>
            <p:ph type="body" idx="1"/>
          </p:nvPr>
        </p:nvSpPr>
        <p:spPr>
          <a:xfrm>
            <a:off x="370995" y="1073377"/>
            <a:ext cx="8592719" cy="5006481"/>
          </a:xfrm>
          <a:prstGeom prst="rect">
            <a:avLst/>
          </a:prstGeom>
        </p:spPr>
        <p:txBody>
          <a:bodyPr>
            <a:noAutofit/>
          </a:bodyPr>
          <a:lstStyle/>
          <a:p>
            <a:pPr marL="0" indent="150876" defTabSz="905255">
              <a:spcBef>
                <a:spcPts val="100"/>
              </a:spcBef>
              <a:buSzTx/>
              <a:buNone/>
              <a:defRPr sz="1400">
                <a:latin typeface="Calibri"/>
                <a:ea typeface="Calibri"/>
                <a:cs typeface="Calibri"/>
                <a:sym typeface="Calibri"/>
              </a:defRPr>
            </a:pPr>
            <a:r>
              <a:t>I prezzi di beni e servizi possono subire variazioni in qualsiasi momento: alcuni aumentano, altri diminuiscono. </a:t>
            </a:r>
          </a:p>
          <a:p>
            <a:pPr marL="0" indent="150876" defTabSz="905255">
              <a:spcBef>
                <a:spcPts val="100"/>
              </a:spcBef>
              <a:buSzTx/>
              <a:buNone/>
              <a:defRPr sz="600">
                <a:latin typeface="Calibri"/>
                <a:ea typeface="Calibri"/>
                <a:cs typeface="Calibri"/>
                <a:sym typeface="Calibri"/>
              </a:defRPr>
            </a:pPr>
          </a:p>
          <a:p>
            <a:pPr marL="0" indent="150876" defTabSz="905255">
              <a:spcBef>
                <a:spcPts val="100"/>
              </a:spcBef>
              <a:buSzTx/>
              <a:buNone/>
              <a:defRPr sz="1400">
                <a:latin typeface="Calibri"/>
                <a:ea typeface="Calibri"/>
                <a:cs typeface="Calibri"/>
                <a:sym typeface="Calibri"/>
              </a:defRPr>
            </a:pPr>
            <a:r>
              <a:t>Si ha i</a:t>
            </a:r>
            <a:r>
              <a:rPr b="1"/>
              <a:t>nflazione</a:t>
            </a:r>
            <a:r>
              <a:t> quando </a:t>
            </a:r>
            <a:r>
              <a:rPr b="1"/>
              <a:t>si registra un rincaro di ampia portata, che non si limita a singole voci di spesa</a:t>
            </a:r>
            <a:r>
              <a:t>. Questo significa che </a:t>
            </a:r>
            <a:r>
              <a:rPr b="1"/>
              <a:t>con un euro si possono acquistare oggi meno beni e servizi rispetto al passato</a:t>
            </a:r>
            <a:r>
              <a:t>. </a:t>
            </a:r>
          </a:p>
          <a:p>
            <a:pPr marL="0" indent="150876" defTabSz="905255">
              <a:spcBef>
                <a:spcPts val="100"/>
              </a:spcBef>
              <a:buSzTx/>
              <a:buNone/>
              <a:defRPr sz="1400">
                <a:latin typeface="Calibri"/>
                <a:ea typeface="Calibri"/>
                <a:cs typeface="Calibri"/>
                <a:sym typeface="Calibri"/>
              </a:defRPr>
            </a:pPr>
            <a:r>
              <a:t>In altre parole, </a:t>
            </a:r>
            <a:r>
              <a:rPr b="1"/>
              <a:t>l’inflazione riduce il valore della moneta nel tempo.</a:t>
            </a:r>
          </a:p>
          <a:p>
            <a:pPr marL="0" indent="150876" defTabSz="905255">
              <a:spcBef>
                <a:spcPts val="100"/>
              </a:spcBef>
              <a:buSzTx/>
              <a:buNone/>
              <a:defRPr b="1" sz="1400">
                <a:latin typeface="Calibri"/>
                <a:ea typeface="Calibri"/>
                <a:cs typeface="Calibri"/>
                <a:sym typeface="Calibri"/>
              </a:defRPr>
            </a:pPr>
          </a:p>
          <a:p>
            <a:pPr marL="0" indent="150876" defTabSz="905255">
              <a:spcBef>
                <a:spcPts val="100"/>
              </a:spcBef>
              <a:buSzTx/>
              <a:buNone/>
              <a:defRPr b="1" sz="1400">
                <a:latin typeface="Calibri"/>
                <a:ea typeface="Calibri"/>
                <a:cs typeface="Calibri"/>
                <a:sym typeface="Calibri"/>
              </a:defRPr>
            </a:pPr>
          </a:p>
          <a:p>
            <a:pPr marL="0" indent="150876" defTabSz="905255">
              <a:spcBef>
                <a:spcPts val="100"/>
              </a:spcBef>
              <a:buSzTx/>
              <a:buNone/>
              <a:defRPr b="1" sz="1400">
                <a:latin typeface="Calibri"/>
                <a:ea typeface="Calibri"/>
                <a:cs typeface="Calibri"/>
                <a:sym typeface="Calibri"/>
              </a:defRPr>
            </a:pPr>
          </a:p>
          <a:p>
            <a:pPr marL="0" indent="150876" defTabSz="905255">
              <a:spcBef>
                <a:spcPts val="100"/>
              </a:spcBef>
              <a:buSzTx/>
              <a:buNone/>
              <a:defRPr b="1" sz="1400">
                <a:latin typeface="Calibri"/>
                <a:ea typeface="Calibri"/>
                <a:cs typeface="Calibri"/>
                <a:sym typeface="Calibri"/>
              </a:defRPr>
            </a:pPr>
          </a:p>
          <a:p>
            <a:pPr marL="0" indent="150876" defTabSz="905255">
              <a:spcBef>
                <a:spcPts val="100"/>
              </a:spcBef>
              <a:buSzTx/>
              <a:buNone/>
              <a:defRPr b="1" sz="1400">
                <a:latin typeface="Calibri"/>
                <a:ea typeface="Calibri"/>
                <a:cs typeface="Calibri"/>
                <a:sym typeface="Calibri"/>
              </a:defRPr>
            </a:pPr>
          </a:p>
          <a:p>
            <a:pPr marL="0" indent="150876" defTabSz="905255">
              <a:spcBef>
                <a:spcPts val="100"/>
              </a:spcBef>
              <a:buSzTx/>
              <a:buNone/>
              <a:defRPr sz="1400">
                <a:latin typeface="Calibri"/>
                <a:ea typeface="Calibri"/>
                <a:cs typeface="Calibri"/>
                <a:sym typeface="Calibri"/>
              </a:defRPr>
            </a:pPr>
            <a:r>
              <a:t>Quando si calcola l’incremento medio dei prezzi si attribuisce un peso maggiore alle variazioni dei beni e servizi per i quali i consumatori spendono di più (ad esempio l’energia elettrica) rispetto a voci di spesa meno significative (quali lo zucchero o i francobolli).</a:t>
            </a:r>
          </a:p>
          <a:p>
            <a:pPr marL="0" indent="150876" defTabSz="905255">
              <a:spcBef>
                <a:spcPts val="100"/>
              </a:spcBef>
              <a:buSzTx/>
              <a:buNone/>
              <a:defRPr sz="600">
                <a:latin typeface="Calibri"/>
                <a:ea typeface="Calibri"/>
                <a:cs typeface="Calibri"/>
                <a:sym typeface="Calibri"/>
              </a:defRPr>
            </a:pPr>
          </a:p>
          <a:p>
            <a:pPr marL="0" indent="150876" defTabSz="905255">
              <a:spcBef>
                <a:spcPts val="100"/>
              </a:spcBef>
              <a:buSzTx/>
              <a:buNone/>
              <a:defRPr b="1" sz="1400">
                <a:latin typeface="Calibri"/>
                <a:ea typeface="Calibri"/>
                <a:cs typeface="Calibri"/>
                <a:sym typeface="Calibri"/>
              </a:defRPr>
            </a:pPr>
            <a:r>
              <a:t>Le singole famiglie hanno abitudini di spesa diverse</a:t>
            </a:r>
            <a:r>
              <a:rPr b="0"/>
              <a:t>: alcune possiedono un’automobile e mangiano carne, altre si spostano esclusivamente con i mezzi pubblici o seguono una dieta vegetariana. Le abitudini di spesa medie dell’insieme delle famiglie determinano il peso da attribuire ai diversi beni e servizi nella misurazione dell’inflazione.</a:t>
            </a:r>
          </a:p>
          <a:p>
            <a:pPr marL="0" indent="150876" defTabSz="905255">
              <a:spcBef>
                <a:spcPts val="100"/>
              </a:spcBef>
              <a:buSzTx/>
              <a:buNone/>
              <a:defRPr sz="600">
                <a:latin typeface="Calibri"/>
                <a:ea typeface="Calibri"/>
                <a:cs typeface="Calibri"/>
                <a:sym typeface="Calibri"/>
              </a:defRPr>
            </a:pPr>
          </a:p>
          <a:p>
            <a:pPr marL="0" indent="150876" defTabSz="905255">
              <a:spcBef>
                <a:spcPts val="100"/>
              </a:spcBef>
              <a:buSzTx/>
              <a:buNone/>
              <a:defRPr b="1" sz="1400">
                <a:latin typeface="Calibri"/>
                <a:ea typeface="Calibri"/>
                <a:cs typeface="Calibri"/>
                <a:sym typeface="Calibri"/>
              </a:defRPr>
            </a:pPr>
            <a:r>
              <a:t>Nel calcolo dell’inflazione si tiene conto di tutti i beni e servizi consumati dalle famiglie</a:t>
            </a:r>
            <a:r>
              <a:rPr b="0"/>
              <a:t>, fra i quali figurano:</a:t>
            </a:r>
          </a:p>
          <a:p>
            <a:pPr marL="452627" indent="-301752" defTabSz="905255">
              <a:spcBef>
                <a:spcPts val="100"/>
              </a:spcBef>
              <a:buClr>
                <a:srgbClr val="000000"/>
              </a:buClr>
              <a:buSzPts val="1400"/>
              <a:defRPr sz="1400">
                <a:latin typeface="Calibri"/>
                <a:ea typeface="Calibri"/>
                <a:cs typeface="Calibri"/>
                <a:sym typeface="Calibri"/>
              </a:defRPr>
            </a:pPr>
            <a:r>
              <a:t>generi di uso quotidiano (ad esempio alimentari, giornali, benzina)</a:t>
            </a:r>
          </a:p>
          <a:p>
            <a:pPr marL="452627" indent="-301752" defTabSz="905255">
              <a:spcBef>
                <a:spcPts val="100"/>
              </a:spcBef>
              <a:buClr>
                <a:srgbClr val="000000"/>
              </a:buClr>
              <a:buSzPts val="1400"/>
              <a:defRPr sz="1400">
                <a:latin typeface="Calibri"/>
                <a:ea typeface="Calibri"/>
                <a:cs typeface="Calibri"/>
                <a:sym typeface="Calibri"/>
              </a:defRPr>
            </a:pPr>
            <a:r>
              <a:t>beni durevoli (ad esempio capi di abbigliamento, computer, lavatrici)</a:t>
            </a:r>
          </a:p>
          <a:p>
            <a:pPr marL="452627" indent="-301752" defTabSz="905255">
              <a:spcBef>
                <a:spcPts val="100"/>
              </a:spcBef>
              <a:buClr>
                <a:srgbClr val="000000"/>
              </a:buClr>
              <a:buSzPts val="1400"/>
              <a:defRPr sz="1400">
                <a:latin typeface="Calibri"/>
                <a:ea typeface="Calibri"/>
                <a:cs typeface="Calibri"/>
                <a:sym typeface="Calibri"/>
              </a:defRPr>
            </a:pPr>
            <a:r>
              <a:t>servizi (ad esempio affitto dell’abitazione, servizi di parrucchieri, assicurazioni) </a:t>
            </a:r>
          </a:p>
          <a:p>
            <a:pPr marL="0" indent="150876" defTabSz="905255">
              <a:spcBef>
                <a:spcPts val="100"/>
              </a:spcBef>
              <a:buSzTx/>
              <a:buNone/>
              <a:defRPr sz="1300"/>
            </a:pPr>
            <a:r>
              <a:t> </a:t>
            </a:r>
          </a:p>
        </p:txBody>
      </p:sp>
      <p:sp>
        <p:nvSpPr>
          <p:cNvPr id="265" name="Titolo 2"/>
          <p:cNvSpPr txBox="1"/>
          <p:nvPr>
            <p:ph type="title"/>
          </p:nvPr>
        </p:nvSpPr>
        <p:spPr>
          <a:xfrm>
            <a:off x="489331" y="361362"/>
            <a:ext cx="7954444" cy="435233"/>
          </a:xfrm>
          <a:prstGeom prst="rect">
            <a:avLst/>
          </a:prstGeom>
        </p:spPr>
        <p:txBody>
          <a:bodyPr/>
          <a:lstStyle>
            <a:lvl1pPr>
              <a:defRPr sz="2400"/>
            </a:lvl1pPr>
          </a:lstStyle>
          <a:p>
            <a:pPr/>
            <a:r>
              <a:t>La variazione dei prezzi nel tempo: l’inflazione</a:t>
            </a:r>
          </a:p>
        </p:txBody>
      </p:sp>
      <p:pic>
        <p:nvPicPr>
          <p:cNvPr id="266" name="Immagine 4" descr="Immagine 4"/>
          <p:cNvPicPr>
            <a:picLocks noChangeAspect="1"/>
          </p:cNvPicPr>
          <p:nvPr/>
        </p:nvPicPr>
        <p:blipFill>
          <a:blip r:embed="rId2">
            <a:extLst/>
          </a:blip>
          <a:stretch>
            <a:fillRect/>
          </a:stretch>
        </p:blipFill>
        <p:spPr>
          <a:xfrm>
            <a:off x="5646861" y="2001833"/>
            <a:ext cx="1790529" cy="1309326"/>
          </a:xfrm>
          <a:prstGeom prst="rect">
            <a:avLst/>
          </a:prstGeom>
          <a:ln w="12700">
            <a:miter lim="400000"/>
          </a:ln>
        </p:spPr>
      </p:pic>
      <p:sp>
        <p:nvSpPr>
          <p:cNvPr id="267"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8" name="Google Shape;84;p13" descr="Google Shape;84;p13"/>
          <p:cNvPicPr>
            <a:picLocks noChangeAspect="1"/>
          </p:cNvPicPr>
          <p:nvPr/>
        </p:nvPicPr>
        <p:blipFill>
          <a:blip r:embed="rId3">
            <a:extLst/>
          </a:blip>
          <a:stretch>
            <a:fillRect/>
          </a:stretch>
        </p:blipFill>
        <p:spPr>
          <a:xfrm>
            <a:off x="4113068" y="6420179"/>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egnaposto testo 1"/>
          <p:cNvSpPr txBox="1"/>
          <p:nvPr>
            <p:ph type="body" idx="1"/>
          </p:nvPr>
        </p:nvSpPr>
        <p:spPr>
          <a:xfrm>
            <a:off x="200862" y="931746"/>
            <a:ext cx="8932986" cy="4994508"/>
          </a:xfrm>
          <a:prstGeom prst="rect">
            <a:avLst/>
          </a:prstGeom>
        </p:spPr>
        <p:txBody>
          <a:bodyPr>
            <a:noAutofit/>
          </a:bodyPr>
          <a:lstStyle/>
          <a:p>
            <a:pPr marL="0" indent="0">
              <a:buSzTx/>
              <a:buNone/>
              <a:defRPr b="1" sz="1300">
                <a:latin typeface="Calibri"/>
                <a:ea typeface="Calibri"/>
                <a:cs typeface="Calibri"/>
                <a:sym typeface="Calibri"/>
              </a:defRPr>
            </a:pPr>
          </a:p>
          <a:p>
            <a:pPr marL="0" indent="0">
              <a:buSzTx/>
              <a:buNone/>
              <a:defRPr b="1" sz="1400">
                <a:latin typeface="Calibri"/>
                <a:ea typeface="Calibri"/>
                <a:cs typeface="Calibri"/>
                <a:sym typeface="Calibri"/>
              </a:defRPr>
            </a:pPr>
            <a:r>
              <a:t>Tutti i beni e servizi consumati dalle famiglie nel corso dell’anno sono rappresentati dal cosiddetto “paniere”</a:t>
            </a:r>
            <a:r>
              <a:rPr b="0"/>
              <a:t>. Ciascuna voce di spesa contenuta nel paniere ha un prezzo, che può variare nel tempo. </a:t>
            </a:r>
          </a:p>
          <a:p>
            <a:pPr marL="0" indent="152400">
              <a:buSzTx/>
              <a:buNone/>
              <a:defRPr sz="1400">
                <a:latin typeface="Calibri"/>
                <a:ea typeface="Calibri"/>
                <a:cs typeface="Calibri"/>
                <a:sym typeface="Calibri"/>
              </a:defRPr>
            </a:pPr>
          </a:p>
          <a:p>
            <a:pPr marL="0" indent="152400">
              <a:buSzTx/>
              <a:buNone/>
              <a:defRPr sz="1400">
                <a:latin typeface="Calibri"/>
                <a:ea typeface="Calibri"/>
                <a:cs typeface="Calibri"/>
                <a:sym typeface="Calibri"/>
              </a:defRPr>
            </a:pPr>
          </a:p>
          <a:p>
            <a:pPr marL="0" indent="152400">
              <a:buSzTx/>
              <a:buNone/>
              <a:defRPr sz="1400">
                <a:latin typeface="Calibri"/>
                <a:ea typeface="Calibri"/>
                <a:cs typeface="Calibri"/>
                <a:sym typeface="Calibri"/>
              </a:defRPr>
            </a:pPr>
          </a:p>
          <a:p>
            <a:pPr marL="0" indent="0" defTabSz="365758">
              <a:spcBef>
                <a:spcPts val="900"/>
              </a:spcBef>
              <a:buSzTx/>
              <a:buNone/>
              <a:defRPr sz="1400">
                <a:latin typeface="Calibri"/>
                <a:ea typeface="Calibri"/>
                <a:cs typeface="Calibri"/>
                <a:sym typeface="Calibri"/>
              </a:defRPr>
            </a:pPr>
            <a:r>
              <a:t>Il </a:t>
            </a:r>
            <a:r>
              <a:rPr b="1"/>
              <a:t>tasso di inflazione </a:t>
            </a:r>
            <a:r>
              <a:t>(%) viene periodicamente </a:t>
            </a:r>
            <a:r>
              <a:rPr b="1"/>
              <a:t>calcolato dall’ISTAT</a:t>
            </a:r>
            <a:r>
              <a:t> (Istituto nazionale di statistica) sulla base della </a:t>
            </a:r>
            <a:r>
              <a:rPr b="1"/>
              <a:t>variazione dei prezzi</a:t>
            </a:r>
            <a:r>
              <a:t> di un certo </a:t>
            </a:r>
            <a:r>
              <a:rPr b="1"/>
              <a:t>paniere</a:t>
            </a:r>
            <a:r>
              <a:t> contenente alcuni </a:t>
            </a:r>
            <a:r>
              <a:rPr b="1"/>
              <a:t>beni e servizi</a:t>
            </a:r>
            <a:r>
              <a:t> che ben rappresentano le scelte di consumo di una famiglia tipo.</a:t>
            </a:r>
          </a:p>
          <a:p>
            <a:pPr marL="0" indent="0" defTabSz="365758">
              <a:spcBef>
                <a:spcPts val="900"/>
              </a:spcBef>
              <a:buSzTx/>
              <a:buNone/>
              <a:defRPr sz="1400">
                <a:latin typeface="Calibri"/>
                <a:ea typeface="Calibri"/>
                <a:cs typeface="Calibri"/>
                <a:sym typeface="Calibri"/>
              </a:defRPr>
            </a:pPr>
            <a:r>
              <a:t>Confrontando il costo del paniere in due momenti diversi si ottiene una misura dell'aumento o della diminuzione del costo della vita (</a:t>
            </a:r>
            <a:r>
              <a:rPr b="1"/>
              <a:t>indice dei prezzi al consumo</a:t>
            </a:r>
            <a:r>
              <a:t>)</a:t>
            </a:r>
          </a:p>
          <a:p>
            <a:pPr marL="0" indent="0" defTabSz="365758">
              <a:spcBef>
                <a:spcPts val="900"/>
              </a:spcBef>
              <a:buSzTx/>
              <a:buNone/>
              <a:defRPr sz="1400">
                <a:latin typeface="Calibri"/>
                <a:ea typeface="Calibri"/>
                <a:cs typeface="Calibri"/>
                <a:sym typeface="Calibri"/>
              </a:defRPr>
            </a:pPr>
            <a:r>
              <a:t>L’inflazione </a:t>
            </a:r>
            <a:r>
              <a:rPr b="1"/>
              <a:t>può dipendere</a:t>
            </a:r>
            <a:r>
              <a:t>:</a:t>
            </a:r>
          </a:p>
          <a:p>
            <a:pPr marL="112294" indent="-112294" defTabSz="365758">
              <a:spcBef>
                <a:spcPts val="900"/>
              </a:spcBef>
              <a:buClrTx/>
              <a:buSzPct val="100000"/>
              <a:buFontTx/>
              <a:defRPr b="1" sz="1400">
                <a:latin typeface="Calibri"/>
                <a:ea typeface="Calibri"/>
                <a:cs typeface="Calibri"/>
                <a:sym typeface="Calibri"/>
              </a:defRPr>
            </a:pPr>
            <a:r>
              <a:t>dall’aumento dei costi di produzione</a:t>
            </a:r>
            <a:r>
              <a:rPr b="0"/>
              <a:t>; un aumento degli stipendi o del prezzo di una materia prima, non compensato da un incremento della produzione, induce gli imprenditori ad aumentare i prezzi di vendita dei beni, in modo da lasciare inalterato il loro profitto.</a:t>
            </a:r>
          </a:p>
          <a:p>
            <a:pPr marL="112294" indent="-112294" defTabSz="365758">
              <a:spcBef>
                <a:spcPts val="900"/>
              </a:spcBef>
              <a:buClrTx/>
              <a:buSzPct val="100000"/>
              <a:buFontTx/>
              <a:defRPr b="1" sz="1400">
                <a:latin typeface="Calibri"/>
                <a:ea typeface="Calibri"/>
                <a:cs typeface="Calibri"/>
                <a:sym typeface="Calibri"/>
              </a:defRPr>
            </a:pPr>
            <a:r>
              <a:t>dall’aumento della domanda globale</a:t>
            </a:r>
            <a:r>
              <a:rPr b="0"/>
              <a:t>; quando aumenta la domanda di beni da parte dei consumatori, se non è possibile aumentare l'offerta in uguale quantità, i consumatori faranno a gara tra di loro per accaparrarsi i pochi beni in circolazione e causeranno così un aumento dei prezzi; questo accade soprattutto quando c’è molto denaro in circolazione che fa aumentare la domanda dei beni.</a:t>
            </a:r>
          </a:p>
        </p:txBody>
      </p:sp>
      <p:sp>
        <p:nvSpPr>
          <p:cNvPr id="271" name="Titolo 2"/>
          <p:cNvSpPr txBox="1"/>
          <p:nvPr>
            <p:ph type="title"/>
          </p:nvPr>
        </p:nvSpPr>
        <p:spPr>
          <a:xfrm>
            <a:off x="171645" y="356086"/>
            <a:ext cx="8049971" cy="389065"/>
          </a:xfrm>
          <a:prstGeom prst="rect">
            <a:avLst/>
          </a:prstGeom>
        </p:spPr>
        <p:txBody>
          <a:bodyPr/>
          <a:lstStyle>
            <a:lvl1pPr>
              <a:defRPr sz="2400"/>
            </a:lvl1pPr>
          </a:lstStyle>
          <a:p>
            <a:pPr/>
            <a:r>
              <a:t>Inflazione: come viene calcolata e da cosa dipende</a:t>
            </a:r>
          </a:p>
        </p:txBody>
      </p:sp>
      <p:pic>
        <p:nvPicPr>
          <p:cNvPr id="272" name="Immagine 4" descr="Immagine 4"/>
          <p:cNvPicPr>
            <a:picLocks noChangeAspect="1"/>
          </p:cNvPicPr>
          <p:nvPr/>
        </p:nvPicPr>
        <p:blipFill>
          <a:blip r:embed="rId2">
            <a:extLst/>
          </a:blip>
          <a:stretch>
            <a:fillRect/>
          </a:stretch>
        </p:blipFill>
        <p:spPr>
          <a:xfrm>
            <a:off x="6021046" y="1440212"/>
            <a:ext cx="1987587" cy="1060047"/>
          </a:xfrm>
          <a:prstGeom prst="rect">
            <a:avLst/>
          </a:prstGeom>
          <a:ln w="12700">
            <a:miter lim="400000"/>
          </a:ln>
        </p:spPr>
      </p:pic>
      <p:sp>
        <p:nvSpPr>
          <p:cNvPr id="273"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4" name="Google Shape;84;p13" descr="Google Shape;84;p13"/>
          <p:cNvPicPr>
            <a:picLocks noChangeAspect="1"/>
          </p:cNvPicPr>
          <p:nvPr/>
        </p:nvPicPr>
        <p:blipFill>
          <a:blip r:embed="rId3">
            <a:extLst/>
          </a:blip>
          <a:stretch>
            <a:fillRect/>
          </a:stretch>
        </p:blipFill>
        <p:spPr>
          <a:xfrm>
            <a:off x="4113069" y="6417612"/>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Effetti dell’inflazione:…"/>
          <p:cNvSpPr txBox="1"/>
          <p:nvPr>
            <p:ph type="body" idx="1"/>
          </p:nvPr>
        </p:nvSpPr>
        <p:spPr>
          <a:xfrm>
            <a:off x="230397" y="1164088"/>
            <a:ext cx="8683206" cy="4825058"/>
          </a:xfrm>
          <a:prstGeom prst="rect">
            <a:avLst/>
          </a:prstGeom>
        </p:spPr>
        <p:txBody>
          <a:bodyPr>
            <a:noAutofit/>
          </a:bodyPr>
          <a:lstStyle/>
          <a:p>
            <a:pPr marL="0" indent="0" defTabSz="354785">
              <a:spcBef>
                <a:spcPts val="800"/>
              </a:spcBef>
              <a:buSzTx/>
              <a:buNone/>
              <a:defRPr b="1" sz="1400">
                <a:latin typeface="Calibri"/>
                <a:ea typeface="Calibri"/>
                <a:cs typeface="Calibri"/>
                <a:sym typeface="Calibri"/>
              </a:defRPr>
            </a:pPr>
            <a:r>
              <a:t>Effetti dell’inflazione:</a:t>
            </a:r>
          </a:p>
          <a:p>
            <a:pPr marL="108925" indent="-108925" defTabSz="354785">
              <a:spcBef>
                <a:spcPts val="800"/>
              </a:spcBef>
              <a:buClrTx/>
              <a:buSzPct val="100000"/>
              <a:buFontTx/>
              <a:defRPr sz="1400">
                <a:latin typeface="Calibri"/>
                <a:ea typeface="Calibri"/>
                <a:cs typeface="Calibri"/>
                <a:sym typeface="Calibri"/>
              </a:defRPr>
            </a:pPr>
            <a:r>
              <a:t>sono </a:t>
            </a:r>
            <a:r>
              <a:rPr b="1"/>
              <a:t>svantaggiati i lavoratori con redditi fissi </a:t>
            </a:r>
            <a:r>
              <a:t>in quanto il potere d’acquisto dei loro stipendi diminuisce</a:t>
            </a:r>
          </a:p>
          <a:p>
            <a:pPr marL="108925" indent="-108925" defTabSz="354785">
              <a:spcBef>
                <a:spcPts val="800"/>
              </a:spcBef>
              <a:buClrTx/>
              <a:buSzPct val="100000"/>
              <a:buFontTx/>
              <a:defRPr sz="1400">
                <a:latin typeface="Calibri"/>
                <a:ea typeface="Calibri"/>
                <a:cs typeface="Calibri"/>
                <a:sym typeface="Calibri"/>
              </a:defRPr>
            </a:pPr>
            <a:r>
              <a:t>si determina una </a:t>
            </a:r>
            <a:r>
              <a:rPr b="1"/>
              <a:t>situazione di incertezza</a:t>
            </a:r>
            <a:r>
              <a:t>: le imprese non possono prevedere le loro entrate e i costi per cui diminuiscono gli investimenti</a:t>
            </a:r>
          </a:p>
          <a:p>
            <a:pPr marL="108925" indent="-108925" defTabSz="354785">
              <a:spcBef>
                <a:spcPts val="800"/>
              </a:spcBef>
              <a:buClrTx/>
              <a:buSzPct val="100000"/>
              <a:buFontTx/>
              <a:defRPr b="1" sz="1400">
                <a:latin typeface="Calibri"/>
                <a:ea typeface="Calibri"/>
                <a:cs typeface="Calibri"/>
                <a:sym typeface="Calibri"/>
              </a:defRPr>
            </a:pPr>
            <a:r>
              <a:t>diminuiscono le esportazioni</a:t>
            </a:r>
            <a:r>
              <a:rPr b="0"/>
              <a:t>,</a:t>
            </a:r>
            <a:r>
              <a:t> </a:t>
            </a:r>
            <a:r>
              <a:rPr b="0"/>
              <a:t>perché aumentano i prezzi di alcune merci nazionali rispetto a quelle di altri Stati</a:t>
            </a:r>
          </a:p>
          <a:p>
            <a:pPr marL="108925" indent="-108925" defTabSz="354785">
              <a:spcBef>
                <a:spcPts val="800"/>
              </a:spcBef>
              <a:buClrTx/>
              <a:buSzPct val="100000"/>
              <a:buFontTx/>
              <a:defRPr sz="1400">
                <a:latin typeface="Calibri"/>
                <a:ea typeface="Calibri"/>
                <a:cs typeface="Calibri"/>
                <a:sym typeface="Calibri"/>
              </a:defRPr>
            </a:pPr>
            <a:r>
              <a:t>a</a:t>
            </a:r>
            <a:r>
              <a:rPr b="1"/>
              <a:t>umentano le importazioni </a:t>
            </a:r>
            <a:r>
              <a:t>perché  alcune merci straniere costano meno di quelle nazionali. </a:t>
            </a:r>
          </a:p>
          <a:p>
            <a:pPr marL="0" indent="0" defTabSz="354785">
              <a:spcBef>
                <a:spcPts val="800"/>
              </a:spcBef>
              <a:buSzTx/>
              <a:buNone/>
              <a:defRPr sz="1400">
                <a:latin typeface="Calibri"/>
                <a:ea typeface="Calibri"/>
                <a:cs typeface="Calibri"/>
                <a:sym typeface="Calibri"/>
              </a:defRPr>
            </a:pPr>
          </a:p>
          <a:p>
            <a:pPr marL="0" indent="0" defTabSz="354785">
              <a:spcBef>
                <a:spcPts val="800"/>
              </a:spcBef>
              <a:buSzTx/>
              <a:buNone/>
              <a:defRPr sz="1400">
                <a:latin typeface="Calibri"/>
                <a:ea typeface="Calibri"/>
                <a:cs typeface="Calibri"/>
                <a:sym typeface="Calibri"/>
              </a:defRPr>
            </a:pPr>
            <a:r>
              <a:t>Per </a:t>
            </a:r>
            <a:r>
              <a:rPr b="1"/>
              <a:t>contrastare</a:t>
            </a:r>
            <a:r>
              <a:t> l’</a:t>
            </a:r>
            <a:r>
              <a:rPr b="1"/>
              <a:t>inflazione da eccesso di domanda</a:t>
            </a:r>
            <a:r>
              <a:t>:</a:t>
            </a:r>
          </a:p>
          <a:p>
            <a:pPr marL="108925" indent="-108925" defTabSz="354785">
              <a:spcBef>
                <a:spcPts val="800"/>
              </a:spcBef>
              <a:buClrTx/>
              <a:buSzPct val="100000"/>
              <a:buFontTx/>
              <a:defRPr sz="1400">
                <a:latin typeface="Calibri"/>
                <a:ea typeface="Calibri"/>
                <a:cs typeface="Calibri"/>
                <a:sym typeface="Calibri"/>
              </a:defRPr>
            </a:pPr>
            <a:r>
              <a:t>il </a:t>
            </a:r>
            <a:r>
              <a:rPr b="1"/>
              <a:t>Governo</a:t>
            </a:r>
            <a:r>
              <a:t> di un Paese dovrà adottare </a:t>
            </a:r>
            <a:r>
              <a:rPr b="1"/>
              <a:t>interventi di politica economica volti a comprimere i consumi e ridurre la domanda</a:t>
            </a:r>
            <a:r>
              <a:t> (ad esempio con un aumento delle tasse)</a:t>
            </a:r>
          </a:p>
          <a:p>
            <a:pPr marL="108925" indent="-108925" defTabSz="354785">
              <a:spcBef>
                <a:spcPts val="800"/>
              </a:spcBef>
              <a:buClrTx/>
              <a:buSzPct val="100000"/>
              <a:buFontTx/>
              <a:defRPr sz="1400">
                <a:latin typeface="Calibri"/>
                <a:ea typeface="Calibri"/>
                <a:cs typeface="Calibri"/>
                <a:sym typeface="Calibri"/>
              </a:defRPr>
            </a:pPr>
            <a:r>
              <a:t>la </a:t>
            </a:r>
            <a:r>
              <a:rPr b="1"/>
              <a:t>Banca Centrale </a:t>
            </a:r>
            <a:r>
              <a:t>può</a:t>
            </a:r>
            <a:r>
              <a:rPr b="1"/>
              <a:t> alzare il tasso d’interesse con cui presta il denaro alle altre banche:</a:t>
            </a:r>
            <a:r>
              <a:t> più è alto, meno le banche sono incentivate a prendere denaro a prestito dalla Banca Centrale e quindi diminuisce il denaro in circolazione e di conseguenza la domanda di beni</a:t>
            </a:r>
          </a:p>
          <a:p>
            <a:pPr marL="0" indent="0" defTabSz="354785">
              <a:spcBef>
                <a:spcPts val="800"/>
              </a:spcBef>
              <a:buSzTx/>
              <a:buNone/>
              <a:defRPr b="1" sz="1400">
                <a:latin typeface="Calibri"/>
                <a:ea typeface="Calibri"/>
                <a:cs typeface="Calibri"/>
                <a:sym typeface="Calibri"/>
              </a:defRPr>
            </a:pPr>
          </a:p>
          <a:p>
            <a:pPr marL="0" indent="0" defTabSz="354785">
              <a:spcBef>
                <a:spcPts val="800"/>
              </a:spcBef>
              <a:buSzTx/>
              <a:buNone/>
              <a:defRPr b="1" sz="1400">
                <a:latin typeface="Calibri"/>
                <a:ea typeface="Calibri"/>
                <a:cs typeface="Calibri"/>
                <a:sym typeface="Calibri"/>
              </a:defRPr>
            </a:pPr>
            <a:r>
              <a:t>Se l</a:t>
            </a:r>
            <a:r>
              <a:rPr b="0"/>
              <a:t>’</a:t>
            </a:r>
            <a:r>
              <a:t>inflazione è la conseguenza del rialzo dei costi di produzione </a:t>
            </a:r>
            <a:r>
              <a:rPr b="0"/>
              <a:t>il Governo potrà adottare la cosiddetta </a:t>
            </a:r>
            <a:r>
              <a:t>politica dei redditi</a:t>
            </a:r>
            <a:r>
              <a:rPr b="0"/>
              <a:t>, ad esempio con il blocco dei salari </a:t>
            </a:r>
          </a:p>
          <a:p>
            <a:pPr marL="0" indent="0" defTabSz="354785">
              <a:spcBef>
                <a:spcPts val="800"/>
              </a:spcBef>
              <a:buSzTx/>
              <a:buNone/>
              <a:defRPr sz="1300">
                <a:latin typeface="Calibri"/>
                <a:ea typeface="Calibri"/>
                <a:cs typeface="Calibri"/>
                <a:sym typeface="Calibri"/>
              </a:defRPr>
            </a:pPr>
          </a:p>
          <a:p>
            <a:pPr marL="0" indent="0" defTabSz="354785">
              <a:spcBef>
                <a:spcPts val="800"/>
              </a:spcBef>
              <a:buSzTx/>
              <a:buNone/>
              <a:defRPr sz="1000">
                <a:latin typeface="Calibri"/>
                <a:ea typeface="Calibri"/>
                <a:cs typeface="Calibri"/>
                <a:sym typeface="Calibri"/>
              </a:defRPr>
            </a:pPr>
            <a:r>
              <a:t> </a:t>
            </a:r>
          </a:p>
        </p:txBody>
      </p:sp>
      <p:sp>
        <p:nvSpPr>
          <p:cNvPr id="277" name="Effetti dell’inflazione e come contrastarla"/>
          <p:cNvSpPr txBox="1"/>
          <p:nvPr>
            <p:ph type="title"/>
          </p:nvPr>
        </p:nvSpPr>
        <p:spPr>
          <a:xfrm>
            <a:off x="243991" y="422962"/>
            <a:ext cx="8186426" cy="369105"/>
          </a:xfrm>
          <a:prstGeom prst="rect">
            <a:avLst/>
          </a:prstGeom>
        </p:spPr>
        <p:txBody>
          <a:bodyPr/>
          <a:lstStyle>
            <a:lvl1pPr>
              <a:defRPr sz="2400"/>
            </a:lvl1pPr>
          </a:lstStyle>
          <a:p>
            <a:pPr/>
            <a:r>
              <a:t>Effetti dell’inflazione e come contrastarla</a:t>
            </a:r>
          </a:p>
        </p:txBody>
      </p:sp>
      <p:sp>
        <p:nvSpPr>
          <p:cNvPr id="278"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9" name="Google Shape;84;p13" descr="Google Shape;84;p13"/>
          <p:cNvPicPr>
            <a:picLocks noChangeAspect="1"/>
          </p:cNvPicPr>
          <p:nvPr/>
        </p:nvPicPr>
        <p:blipFill>
          <a:blip r:embed="rId2">
            <a:extLst/>
          </a:blip>
          <a:stretch>
            <a:fillRect/>
          </a:stretch>
        </p:blipFill>
        <p:spPr>
          <a:xfrm>
            <a:off x="4017714" y="6417609"/>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Google Shape;82;p13"/>
          <p:cNvSpPr txBox="1"/>
          <p:nvPr>
            <p:ph type="body" idx="1"/>
          </p:nvPr>
        </p:nvSpPr>
        <p:spPr>
          <a:xfrm>
            <a:off x="233998" y="1291925"/>
            <a:ext cx="8690404" cy="4274150"/>
          </a:xfrm>
          <a:prstGeom prst="rect">
            <a:avLst/>
          </a:prstGeom>
        </p:spPr>
        <p:txBody>
          <a:bodyPr>
            <a:noAutofit/>
          </a:bodyPr>
          <a:lstStyle/>
          <a:p>
            <a:pPr marL="0" indent="0" algn="just" defTabSz="731519">
              <a:lnSpc>
                <a:spcPct val="80000"/>
              </a:lnSpc>
              <a:spcBef>
                <a:spcPts val="0"/>
              </a:spcBef>
              <a:buSzTx/>
              <a:buNone/>
              <a:defRPr i="1" sz="1600">
                <a:latin typeface="Calibri"/>
                <a:ea typeface="Calibri"/>
                <a:cs typeface="Calibri"/>
                <a:sym typeface="Calibri"/>
              </a:defRPr>
            </a:pPr>
            <a:r>
              <a:t>“ll presente modulo formativo (di seguito “Modulo”) ha solo finalità didattiche. Le stime e le valutazioni contenute nel presente Modulo rappresentano l’opinione autonoma e indipendente di UniGens – Organizzazione di Volontariato (di seguito “UniGens”) e si basano su dati e informazioni tratte da fonti che UniGens ritiene attendibili (che vengono specificamente citate), ma sulle quali non rilascia alcuna garanzia e non si assume alcuna responsabilità circa la loro completezza, correttezza e veridicità. I contenuti del Modulo sono offerti da UniGens puramente a scopo didattico/informativo e non devono essere considerati in alcun modo sostitutivi di una eventuale specifica e personale consulenza rilasciata  da Istituti di  Credito direttamente al singolo interessato. Le informazioni e i dati forniti sono da considerarsi aggiornati alla data riportata nel Modulo.</a:t>
            </a:r>
          </a:p>
          <a:p>
            <a:pPr marL="0" indent="0" algn="just" defTabSz="731519">
              <a:lnSpc>
                <a:spcPct val="80000"/>
              </a:lnSpc>
              <a:spcBef>
                <a:spcPts val="0"/>
              </a:spcBef>
              <a:buSzTx/>
              <a:buNone/>
              <a:defRPr i="1" sz="1600">
                <a:latin typeface="Calibri"/>
                <a:ea typeface="Calibri"/>
                <a:cs typeface="Calibri"/>
                <a:sym typeface="Calibri"/>
              </a:defRPr>
            </a:pPr>
            <a:br/>
            <a:r>
              <a:t>UniGens si riserva il diritto di aggiornare/modificare i dati e le informazioni espresse nel Modulo in qualsiasi momento senza alcun preavviso.</a:t>
            </a:r>
          </a:p>
          <a:p>
            <a:pPr marL="0" indent="0" algn="just" defTabSz="731519">
              <a:lnSpc>
                <a:spcPct val="80000"/>
              </a:lnSpc>
              <a:spcBef>
                <a:spcPts val="0"/>
              </a:spcBef>
              <a:buSzTx/>
              <a:buNone/>
              <a:defRPr i="1" sz="1600">
                <a:latin typeface="Calibri"/>
                <a:ea typeface="Calibri"/>
                <a:cs typeface="Calibri"/>
                <a:sym typeface="Calibri"/>
              </a:defRPr>
            </a:pPr>
            <a:br/>
            <a:r>
              <a:t>I contenuti del Modulo - comprensivi di dati, notizie, informazioni, immagini, grafici, disegni, marchi e nomi a dominio - sono di proprietà di UniGens, se non diversamente indicato, coperti da copyright e dalla normativa in materia di proprietà industriale. Non è concessa alcuna licenza né diritto d'uso e pertanto non è consentito riprodurne i contenuti, in tutto o in parte, su alcun supporto, copiarli, pubblicarli e utilizzarli a scopo commerciale senza preventiva autorizzazione scritta di UniGens, salva la possibilità di farne copia per uso esclusivamente personale”.</a:t>
            </a:r>
          </a:p>
        </p:txBody>
      </p:sp>
      <p:sp>
        <p:nvSpPr>
          <p:cNvPr id="95" name="Google Shape;83;p13"/>
          <p:cNvSpPr txBox="1"/>
          <p:nvPr>
            <p:ph type="title"/>
          </p:nvPr>
        </p:nvSpPr>
        <p:spPr>
          <a:xfrm>
            <a:off x="234000" y="475200"/>
            <a:ext cx="8690400" cy="306366"/>
          </a:xfrm>
          <a:prstGeom prst="rect">
            <a:avLst/>
          </a:prstGeom>
        </p:spPr>
        <p:txBody>
          <a:bodyPr/>
          <a:lstStyle>
            <a:lvl1pPr defTabSz="804672">
              <a:lnSpc>
                <a:spcPct val="78571"/>
              </a:lnSpc>
              <a:defRPr sz="2400"/>
            </a:lvl1pPr>
          </a:lstStyle>
          <a:p>
            <a:pPr/>
            <a:r>
              <a:t>Disclaimer</a:t>
            </a:r>
          </a:p>
        </p:txBody>
      </p:sp>
      <p:pic>
        <p:nvPicPr>
          <p:cNvPr id="96" name="Google Shape;84;p13" descr="Google Shape;84;p13"/>
          <p:cNvPicPr>
            <a:picLocks noChangeAspect="1"/>
          </p:cNvPicPr>
          <p:nvPr/>
        </p:nvPicPr>
        <p:blipFill>
          <a:blip r:embed="rId2">
            <a:extLst/>
          </a:blip>
          <a:stretch>
            <a:fillRect/>
          </a:stretch>
        </p:blipFill>
        <p:spPr>
          <a:xfrm>
            <a:off x="4017715" y="6417610"/>
            <a:ext cx="1108570" cy="162003"/>
          </a:xfrm>
          <a:prstGeom prst="rect">
            <a:avLst/>
          </a:prstGeom>
          <a:ln w="12700">
            <a:miter lim="400000"/>
          </a:ln>
        </p:spPr>
      </p:pic>
      <p:sp>
        <p:nvSpPr>
          <p:cNvPr id="97" name="Google Shape;86;p13"/>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Titolo 2"/>
          <p:cNvSpPr txBox="1"/>
          <p:nvPr>
            <p:ph type="title"/>
          </p:nvPr>
        </p:nvSpPr>
        <p:spPr>
          <a:xfrm>
            <a:off x="504436" y="496670"/>
            <a:ext cx="7939338" cy="414375"/>
          </a:xfrm>
          <a:prstGeom prst="rect">
            <a:avLst/>
          </a:prstGeom>
        </p:spPr>
        <p:txBody>
          <a:bodyPr/>
          <a:lstStyle>
            <a:lvl1pPr>
              <a:defRPr sz="2400"/>
            </a:lvl1pPr>
          </a:lstStyle>
          <a:p>
            <a:pPr/>
            <a:r>
              <a:t>Ricapitoliamo …. con un video</a:t>
            </a:r>
          </a:p>
        </p:txBody>
      </p:sp>
      <p:sp>
        <p:nvSpPr>
          <p:cNvPr id="282" name="Rettangolo 4"/>
          <p:cNvSpPr txBox="1"/>
          <p:nvPr/>
        </p:nvSpPr>
        <p:spPr>
          <a:xfrm>
            <a:off x="239151" y="5827032"/>
            <a:ext cx="8560191" cy="22570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100">
                <a:latin typeface="Calibri"/>
                <a:ea typeface="Calibri"/>
                <a:cs typeface="Calibri"/>
                <a:sym typeface="Calibri"/>
              </a:defRPr>
            </a:pPr>
            <a:r>
              <a:t>Video presente all’indirizzo </a:t>
            </a:r>
            <a:r>
              <a:rPr u="sng">
                <a:solidFill>
                  <a:srgbClr val="0000FF"/>
                </a:solidFill>
                <a:uFill>
                  <a:solidFill>
                    <a:srgbClr val="0000FF"/>
                  </a:solidFill>
                </a:uFill>
                <a:hlinkClick r:id="rId2" invalidUrl="" action="" tgtFrame="" tooltip="" history="1" highlightClick="0" endSnd="0"/>
              </a:rPr>
              <a:t>https://www.youtube.com/watch?v=1o6n_uL09q8</a:t>
            </a:r>
            <a:r>
              <a:t> realizzato da hub scuola </a:t>
            </a:r>
            <a:r>
              <a:rPr u="sng">
                <a:solidFill>
                  <a:srgbClr val="0000FF"/>
                </a:solidFill>
                <a:uFill>
                  <a:solidFill>
                    <a:srgbClr val="0000FF"/>
                  </a:solidFill>
                </a:uFill>
                <a:hlinkClick r:id="rId3" invalidUrl="" action="" tgtFrame="" tooltip="" history="1" highlightClick="0" endSnd="0"/>
              </a:rPr>
              <a:t>https://www.hubscuola.it/mondo-hub</a:t>
            </a:r>
          </a:p>
        </p:txBody>
      </p:sp>
      <p:pic>
        <p:nvPicPr>
          <p:cNvPr id="283" name="Linflazione" descr="Linflazione"/>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435352" y="1196060"/>
            <a:ext cx="7939339" cy="4465880"/>
          </a:xfrm>
          <a:prstGeom prst="rect">
            <a:avLst/>
          </a:prstGeom>
          <a:ln w="12700">
            <a:miter lim="400000"/>
          </a:ln>
        </p:spPr>
      </p:pic>
      <p:pic>
        <p:nvPicPr>
          <p:cNvPr id="284" name="Google Shape;84;p13" descr="Google Shape;84;p13"/>
          <p:cNvPicPr>
            <a:picLocks noChangeAspect="1"/>
          </p:cNvPicPr>
          <p:nvPr/>
        </p:nvPicPr>
        <p:blipFill>
          <a:blip r:embed="rId7">
            <a:extLst/>
          </a:blip>
          <a:stretch>
            <a:fillRect/>
          </a:stretch>
        </p:blipFill>
        <p:spPr>
          <a:xfrm>
            <a:off x="3919818" y="6417609"/>
            <a:ext cx="1108573" cy="162006"/>
          </a:xfrm>
          <a:prstGeom prst="rect">
            <a:avLst/>
          </a:prstGeom>
          <a:ln w="12700">
            <a:miter lim="400000"/>
          </a:ln>
        </p:spPr>
      </p:pic>
      <p:sp>
        <p:nvSpPr>
          <p:cNvPr id="285"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08359" fill="hold"/>
                                        <p:tgtEl>
                                          <p:spTgt spid="28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28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283"/>
                </p:tgtEl>
              </p:cMediaNode>
            </p:video>
            <p:seq concurrent="1" prevAc="none" nextAc="seek">
              <p:cTn id="12" evtFilter="cancelBubble" nodeType="interactiveSeq" restart="whenNotActive" fill="hold">
                <p:stCondLst>
                  <p:cond delay="0" evt="onClick">
                    <p:tgtEl>
                      <p:spTgt spid="283"/>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283"/>
                                        </p:tgtEl>
                                      </p:cBhvr>
                                    </p:cmd>
                                  </p:childTnLst>
                                </p:cTn>
                              </p:par>
                            </p:childTnLst>
                          </p:cTn>
                        </p:par>
                      </p:childTnLst>
                    </p:cTn>
                  </p:par>
                </p:childTnLst>
              </p:cTn>
              <p:nextCondLst>
                <p:cond delay="0" evt="onClick">
                  <p:tgtEl>
                    <p:spTgt spid="28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Con la deflazione invece il livello medio dei prezzi diminuisce nel periodo di tempo considerato.…"/>
          <p:cNvSpPr txBox="1"/>
          <p:nvPr>
            <p:ph type="body" idx="1"/>
          </p:nvPr>
        </p:nvSpPr>
        <p:spPr>
          <a:xfrm>
            <a:off x="230397" y="1151388"/>
            <a:ext cx="8683206" cy="4825058"/>
          </a:xfrm>
          <a:prstGeom prst="rect">
            <a:avLst/>
          </a:prstGeom>
        </p:spPr>
        <p:txBody>
          <a:bodyPr/>
          <a:lstStyle/>
          <a:p>
            <a:pPr marL="0" indent="0" defTabSz="457200">
              <a:spcBef>
                <a:spcPts val="1200"/>
              </a:spcBef>
              <a:buSzTx/>
              <a:buNone/>
              <a:defRPr sz="1400">
                <a:latin typeface="Calibri"/>
                <a:ea typeface="Calibri"/>
                <a:cs typeface="Calibri"/>
                <a:sym typeface="Calibri"/>
              </a:defRPr>
            </a:pPr>
            <a:r>
              <a:t>La deflazione è l'opposto dell'inflazione e </a:t>
            </a:r>
            <a:r>
              <a:rPr b="1"/>
              <a:t>si verifica quando il livello generale dei prezzi all'interno di un determinato sistema economico diminuisce costantemente per un periodo prolungato</a:t>
            </a:r>
            <a:r>
              <a:t>. Ciò significa che i beni e i servizi diventano in questo lasso di tempo sempre più economici.</a:t>
            </a:r>
          </a:p>
          <a:p>
            <a:pPr marL="0" indent="0" defTabSz="457200">
              <a:spcBef>
                <a:spcPts val="1200"/>
              </a:spcBef>
              <a:buSzTx/>
              <a:buNone/>
              <a:defRPr sz="1400">
                <a:latin typeface="Calibri"/>
                <a:ea typeface="Calibri"/>
                <a:cs typeface="Calibri"/>
                <a:sym typeface="Calibri"/>
              </a:defRPr>
            </a:pPr>
            <a:r>
              <a:t>Al contrario di quanto si possa pensare, </a:t>
            </a:r>
            <a:r>
              <a:rPr b="1"/>
              <a:t>la deflazione è altrettanto dannosa</a:t>
            </a:r>
            <a:r>
              <a:t>. Il problema principale è che, </a:t>
            </a:r>
            <a:r>
              <a:rPr b="1"/>
              <a:t>se i prezzi scendono, le persone tendono ad avere attese di ulteriori riduzioni e pertanto ritardano gli acquisti</a:t>
            </a:r>
            <a:r>
              <a:t>. La </a:t>
            </a:r>
            <a:r>
              <a:rPr b="1"/>
              <a:t>minore spesa innesta una spirale negativa</a:t>
            </a:r>
            <a:r>
              <a:t> che induce un </a:t>
            </a:r>
            <a:r>
              <a:rPr b="1"/>
              <a:t>calo della produzione</a:t>
            </a:r>
            <a:r>
              <a:t> e degli utili attesi dalle imprese, con effetti negativi anche sull’occupazione. </a:t>
            </a:r>
          </a:p>
          <a:p>
            <a:pPr marL="0" indent="0" defTabSz="457200">
              <a:spcBef>
                <a:spcPts val="1200"/>
              </a:spcBef>
              <a:buSzTx/>
              <a:buNone/>
              <a:defRPr sz="1600">
                <a:latin typeface="Times Roman"/>
                <a:ea typeface="Times Roman"/>
                <a:cs typeface="Times Roman"/>
                <a:sym typeface="Times Roman"/>
              </a:defRPr>
            </a:pPr>
          </a:p>
          <a:p>
            <a:pPr marL="0" indent="0" defTabSz="457200">
              <a:spcBef>
                <a:spcPts val="1200"/>
              </a:spcBef>
              <a:buSzTx/>
              <a:buNone/>
              <a:defRPr sz="1600">
                <a:latin typeface="Times Roman"/>
                <a:ea typeface="Times Roman"/>
                <a:cs typeface="Times Roman"/>
                <a:sym typeface="Times Roman"/>
              </a:defRPr>
            </a:pPr>
          </a:p>
          <a:p>
            <a:pPr marL="0" indent="0" defTabSz="457200">
              <a:spcBef>
                <a:spcPts val="1200"/>
              </a:spcBef>
              <a:buSzTx/>
              <a:buNone/>
              <a:defRPr sz="1400">
                <a:latin typeface="Calibri"/>
                <a:ea typeface="Calibri"/>
                <a:cs typeface="Calibri"/>
                <a:sym typeface="Calibri"/>
              </a:defRPr>
            </a:pPr>
            <a:r>
              <a:t> </a:t>
            </a:r>
          </a:p>
        </p:txBody>
      </p:sp>
      <p:sp>
        <p:nvSpPr>
          <p:cNvPr id="288" name="La deflazione"/>
          <p:cNvSpPr txBox="1"/>
          <p:nvPr>
            <p:ph type="title"/>
          </p:nvPr>
        </p:nvSpPr>
        <p:spPr>
          <a:xfrm>
            <a:off x="243991" y="381973"/>
            <a:ext cx="8186426" cy="397396"/>
          </a:xfrm>
          <a:prstGeom prst="rect">
            <a:avLst/>
          </a:prstGeom>
        </p:spPr>
        <p:txBody>
          <a:bodyPr/>
          <a:lstStyle>
            <a:lvl1pPr>
              <a:defRPr sz="2400"/>
            </a:lvl1pPr>
          </a:lstStyle>
          <a:p>
            <a:pPr/>
            <a:r>
              <a:t>La deflazione</a:t>
            </a:r>
          </a:p>
        </p:txBody>
      </p:sp>
      <p:sp>
        <p:nvSpPr>
          <p:cNvPr id="289"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0" name="Google Shape;84;p13" descr="Google Shape;84;p13"/>
          <p:cNvPicPr>
            <a:picLocks noChangeAspect="1"/>
          </p:cNvPicPr>
          <p:nvPr/>
        </p:nvPicPr>
        <p:blipFill>
          <a:blip r:embed="rId2">
            <a:extLst/>
          </a:blip>
          <a:stretch>
            <a:fillRect/>
          </a:stretch>
        </p:blipFill>
        <p:spPr>
          <a:xfrm>
            <a:off x="4061400" y="6417612"/>
            <a:ext cx="1108573" cy="162006"/>
          </a:xfrm>
          <a:prstGeom prst="rect">
            <a:avLst/>
          </a:prstGeom>
          <a:ln w="12700">
            <a:miter lim="400000"/>
          </a:ln>
        </p:spPr>
      </p:pic>
      <p:pic>
        <p:nvPicPr>
          <p:cNvPr id="291" name="Immagine 1" descr="Immagine 1"/>
          <p:cNvPicPr>
            <a:picLocks noChangeAspect="1"/>
          </p:cNvPicPr>
          <p:nvPr/>
        </p:nvPicPr>
        <p:blipFill>
          <a:blip r:embed="rId3">
            <a:extLst/>
          </a:blip>
          <a:stretch>
            <a:fillRect/>
          </a:stretch>
        </p:blipFill>
        <p:spPr>
          <a:xfrm>
            <a:off x="2180489" y="2831170"/>
            <a:ext cx="4870394" cy="3082758"/>
          </a:xfrm>
          <a:prstGeom prst="rect">
            <a:avLst/>
          </a:prstGeom>
          <a:ln w="12700">
            <a:miter lim="400000"/>
          </a:ln>
        </p:spPr>
      </p:pic>
      <p:sp>
        <p:nvSpPr>
          <p:cNvPr id="292" name="Rettangolo"/>
          <p:cNvSpPr/>
          <p:nvPr/>
        </p:nvSpPr>
        <p:spPr>
          <a:xfrm>
            <a:off x="2008673" y="5557638"/>
            <a:ext cx="800409" cy="480058"/>
          </a:xfrm>
          <a:prstGeom prst="rect">
            <a:avLst/>
          </a:prstGeom>
          <a:solidFill>
            <a:srgbClr val="FFFFFF"/>
          </a:solidFill>
          <a:ln w="12700">
            <a:miter lim="400000"/>
          </a:ln>
        </p:spPr>
        <p:txBody>
          <a:bodyPr lIns="45718" tIns="45718" rIns="45718" bIns="45718" anchor="ctr"/>
          <a:lstStyle/>
          <a:p>
            <a:pPr/>
          </a:p>
        </p:txBody>
      </p:sp>
      <p:sp>
        <p:nvSpPr>
          <p:cNvPr id="293" name="Rettangolo"/>
          <p:cNvSpPr/>
          <p:nvPr/>
        </p:nvSpPr>
        <p:spPr>
          <a:xfrm>
            <a:off x="6267801" y="5557638"/>
            <a:ext cx="800409" cy="480058"/>
          </a:xfrm>
          <a:prstGeom prst="rect">
            <a:avLst/>
          </a:prstGeom>
          <a:solidFill>
            <a:srgbClr val="FFFFFF"/>
          </a:solidFill>
          <a:ln w="12700">
            <a:miter lim="400000"/>
          </a:ln>
        </p:spPr>
        <p:txBody>
          <a:bodyPr lIns="45718" tIns="45718" rIns="45718" bIns="45718" anchor="ctr"/>
          <a:lstStyle/>
          <a:p>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Google Shape;458;p38" descr="Google Shape;458;p38"/>
          <p:cNvPicPr>
            <a:picLocks noChangeAspect="1"/>
          </p:cNvPicPr>
          <p:nvPr/>
        </p:nvPicPr>
        <p:blipFill>
          <a:blip r:embed="rId2">
            <a:extLst/>
          </a:blip>
          <a:srcRect l="0" t="0" r="32701" b="0"/>
          <a:stretch>
            <a:fillRect/>
          </a:stretch>
        </p:blipFill>
        <p:spPr>
          <a:xfrm>
            <a:off x="-2" y="0"/>
            <a:ext cx="9144004" cy="4284001"/>
          </a:xfrm>
          <a:prstGeom prst="rect">
            <a:avLst/>
          </a:prstGeom>
          <a:ln w="12700">
            <a:miter lim="400000"/>
          </a:ln>
        </p:spPr>
      </p:pic>
      <p:pic>
        <p:nvPicPr>
          <p:cNvPr id="296" name="Google Shape;461;p38" descr="Google Shape;461;p38"/>
          <p:cNvPicPr>
            <a:picLocks noChangeAspect="1"/>
          </p:cNvPicPr>
          <p:nvPr/>
        </p:nvPicPr>
        <p:blipFill>
          <a:blip r:embed="rId3">
            <a:extLst/>
          </a:blip>
          <a:stretch>
            <a:fillRect/>
          </a:stretch>
        </p:blipFill>
        <p:spPr>
          <a:xfrm>
            <a:off x="6299999" y="6120000"/>
            <a:ext cx="2463487" cy="360006"/>
          </a:xfrm>
          <a:prstGeom prst="rect">
            <a:avLst/>
          </a:prstGeom>
          <a:ln w="12700">
            <a:miter lim="400000"/>
          </a:ln>
        </p:spPr>
      </p:pic>
      <p:sp>
        <p:nvSpPr>
          <p:cNvPr id="297" name="Google Shape;462;p38"/>
          <p:cNvSpPr txBox="1"/>
          <p:nvPr>
            <p:ph type="ctrTitle"/>
          </p:nvPr>
        </p:nvSpPr>
        <p:spPr>
          <a:xfrm>
            <a:off x="2379700" y="1631952"/>
            <a:ext cx="4384600" cy="456728"/>
          </a:xfrm>
          <a:prstGeom prst="rect">
            <a:avLst/>
          </a:prstGeom>
        </p:spPr>
        <p:txBody>
          <a:bodyPr/>
          <a:lstStyle>
            <a:lvl1pPr defTabSz="731519">
              <a:lnSpc>
                <a:spcPct val="72727"/>
              </a:lnSpc>
              <a:defRPr i="1" sz="3500">
                <a:solidFill>
                  <a:srgbClr val="FFFFFF"/>
                </a:solidFill>
              </a:defRPr>
            </a:lvl1pPr>
          </a:lstStyle>
          <a:p>
            <a:pPr/>
            <a:r>
              <a:t>Grazie per l’attenzione!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Segnaposto numero diapositiva 1"/>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0" name="Segnaposto testo 2"/>
          <p:cNvSpPr txBox="1"/>
          <p:nvPr>
            <p:ph type="body" sz="half" idx="1"/>
          </p:nvPr>
        </p:nvSpPr>
        <p:spPr>
          <a:xfrm>
            <a:off x="177738" y="1200985"/>
            <a:ext cx="8530282" cy="2684165"/>
          </a:xfrm>
          <a:prstGeom prst="rect">
            <a:avLst/>
          </a:prstGeom>
        </p:spPr>
        <p:txBody>
          <a:bodyPr/>
          <a:lstStyle/>
          <a:p>
            <a:pPr marL="0" indent="94488" defTabSz="566927">
              <a:spcBef>
                <a:spcPts val="100"/>
              </a:spcBef>
              <a:buSzTx/>
              <a:buNone/>
              <a:defRPr b="1" sz="1600">
                <a:latin typeface="Calibri"/>
                <a:ea typeface="Calibri"/>
                <a:cs typeface="Calibri"/>
                <a:sym typeface="Calibri"/>
              </a:defRPr>
            </a:pPr>
            <a:r>
              <a:t>Introduzione ai concetti di base sul denaro</a:t>
            </a:r>
            <a:r>
              <a:rPr b="0"/>
              <a:t>: </a:t>
            </a:r>
          </a:p>
          <a:p>
            <a:pPr marL="283463" indent="-188976" defTabSz="566927">
              <a:spcBef>
                <a:spcPts val="100"/>
              </a:spcBef>
              <a:buClr>
                <a:srgbClr val="000000"/>
              </a:buClr>
              <a:buSzPts val="1600"/>
              <a:defRPr sz="1600">
                <a:latin typeface="Calibri"/>
                <a:ea typeface="Calibri"/>
                <a:cs typeface="Calibri"/>
                <a:sym typeface="Calibri"/>
              </a:defRPr>
            </a:pPr>
            <a:r>
              <a:t>presentare monete e banconote in uso nell’UE; </a:t>
            </a:r>
          </a:p>
          <a:p>
            <a:pPr marL="283463" indent="-188976" defTabSz="566927">
              <a:spcBef>
                <a:spcPts val="100"/>
              </a:spcBef>
              <a:buClr>
                <a:srgbClr val="000000"/>
              </a:buClr>
              <a:buSzPts val="1600"/>
              <a:defRPr sz="1600">
                <a:latin typeface="Calibri"/>
                <a:ea typeface="Calibri"/>
                <a:cs typeface="Calibri"/>
                <a:sym typeface="Calibri"/>
              </a:defRPr>
            </a:pPr>
            <a:r>
              <a:t>comprendere che il danaro serve come mezzo di scambio per retribuire il lavoro ed acquistare beni e servizi</a:t>
            </a:r>
          </a:p>
          <a:p>
            <a:pPr marL="0" indent="94488" defTabSz="566927">
              <a:spcBef>
                <a:spcPts val="100"/>
              </a:spcBef>
              <a:buSzTx/>
              <a:buNone/>
              <a:defRPr sz="1600">
                <a:latin typeface="Calibri"/>
                <a:ea typeface="Calibri"/>
                <a:cs typeface="Calibri"/>
                <a:sym typeface="Calibri"/>
              </a:defRPr>
            </a:pPr>
          </a:p>
          <a:p>
            <a:pPr marL="0" indent="94488" defTabSz="566927">
              <a:spcBef>
                <a:spcPts val="100"/>
              </a:spcBef>
              <a:buSzTx/>
              <a:buNone/>
              <a:defRPr b="1" sz="1600">
                <a:latin typeface="Calibri"/>
                <a:ea typeface="Calibri"/>
                <a:cs typeface="Calibri"/>
                <a:sym typeface="Calibri"/>
              </a:defRPr>
            </a:pPr>
            <a:r>
              <a:t>Comprendere il valore del denaro</a:t>
            </a:r>
            <a:r>
              <a:rPr b="0"/>
              <a:t>:</a:t>
            </a:r>
          </a:p>
          <a:p>
            <a:pPr marL="283463" indent="-188976" defTabSz="566927">
              <a:spcBef>
                <a:spcPts val="100"/>
              </a:spcBef>
              <a:buClr>
                <a:srgbClr val="000000"/>
              </a:buClr>
              <a:buSzPts val="1600"/>
              <a:defRPr sz="1600">
                <a:latin typeface="Calibri"/>
                <a:ea typeface="Calibri"/>
                <a:cs typeface="Calibri"/>
                <a:sym typeface="Calibri"/>
              </a:defRPr>
            </a:pPr>
            <a:r>
              <a:t>sapere che per lo stesso bene esistono prezzi differenti</a:t>
            </a:r>
          </a:p>
          <a:p>
            <a:pPr marL="283463" indent="-188976" defTabSz="566927">
              <a:spcBef>
                <a:spcPts val="100"/>
              </a:spcBef>
              <a:buClr>
                <a:srgbClr val="000000"/>
              </a:buClr>
              <a:buSzPts val="1600"/>
              <a:defRPr sz="1600">
                <a:latin typeface="Calibri"/>
                <a:ea typeface="Calibri"/>
                <a:cs typeface="Calibri"/>
                <a:sym typeface="Calibri"/>
              </a:defRPr>
            </a:pPr>
            <a:r>
              <a:t>calcolare quanti beni si possono acquistare con un determinato budget</a:t>
            </a:r>
          </a:p>
          <a:p>
            <a:pPr marL="283463" indent="-188976" defTabSz="566927">
              <a:spcBef>
                <a:spcPts val="100"/>
              </a:spcBef>
              <a:buClr>
                <a:srgbClr val="000000"/>
              </a:buClr>
              <a:buSzPts val="1600"/>
              <a:defRPr sz="1600">
                <a:latin typeface="Calibri"/>
                <a:ea typeface="Calibri"/>
                <a:cs typeface="Calibri"/>
                <a:sym typeface="Calibri"/>
              </a:defRPr>
            </a:pPr>
            <a:r>
              <a:t>capire la differenza tra bisogni e desideri</a:t>
            </a:r>
          </a:p>
        </p:txBody>
      </p:sp>
      <p:sp>
        <p:nvSpPr>
          <p:cNvPr id="101" name="Titolo 3"/>
          <p:cNvSpPr txBox="1"/>
          <p:nvPr>
            <p:ph type="title"/>
          </p:nvPr>
        </p:nvSpPr>
        <p:spPr>
          <a:xfrm>
            <a:off x="257352" y="376744"/>
            <a:ext cx="8233734" cy="474337"/>
          </a:xfrm>
          <a:prstGeom prst="rect">
            <a:avLst/>
          </a:prstGeom>
        </p:spPr>
        <p:txBody>
          <a:bodyPr/>
          <a:lstStyle/>
          <a:p>
            <a:pPr>
              <a:defRPr sz="2400"/>
            </a:pPr>
            <a:r>
              <a:t>Indice per argomenti_ 1^ modulo_</a:t>
            </a:r>
            <a:r>
              <a:t>Classe 3^ sspg</a:t>
            </a:r>
          </a:p>
        </p:txBody>
      </p:sp>
      <p:pic>
        <p:nvPicPr>
          <p:cNvPr id="102" name="Google Shape;84;p13" descr="Google Shape;84;p13"/>
          <p:cNvPicPr>
            <a:picLocks noChangeAspect="1"/>
          </p:cNvPicPr>
          <p:nvPr/>
        </p:nvPicPr>
        <p:blipFill>
          <a:blip r:embed="rId2">
            <a:extLst/>
          </a:blip>
          <a:stretch>
            <a:fillRect/>
          </a:stretch>
        </p:blipFill>
        <p:spPr>
          <a:xfrm>
            <a:off x="4017714" y="6417612"/>
            <a:ext cx="1108573" cy="162006"/>
          </a:xfrm>
          <a:prstGeom prst="rect">
            <a:avLst/>
          </a:prstGeom>
          <a:ln w="12700">
            <a:miter lim="400000"/>
          </a:ln>
        </p:spPr>
      </p:pic>
      <p:sp>
        <p:nvSpPr>
          <p:cNvPr id="103" name="Nota: ove non diversamente indicato nelle singole slide, il materiale di riferimento per gli argomenti trattati in questo modulo sono stati desunti/elaborati da “I quaderni didattici della Banca d’Italia” disponibili all’indirizzo https://www.bancaditali"/>
          <p:cNvSpPr txBox="1"/>
          <p:nvPr/>
        </p:nvSpPr>
        <p:spPr>
          <a:xfrm>
            <a:off x="105964" y="5366982"/>
            <a:ext cx="8932073" cy="39360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000">
                <a:latin typeface="Calibri"/>
                <a:ea typeface="Calibri"/>
                <a:cs typeface="Calibri"/>
                <a:sym typeface="Calibri"/>
              </a:defRPr>
            </a:pPr>
            <a:r>
              <a:t>Nota: ove non diversamente indicato nelle singole slide, il materiale di riferimento per gli argomenti trattati in questo modulo sono stati desunti/elaborati da “I quaderni didattici della Banca d’Italia” disponibili all’indirizzo </a:t>
            </a:r>
            <a:r>
              <a:rPr u="sng">
                <a:solidFill>
                  <a:srgbClr val="0000FF"/>
                </a:solidFill>
                <a:uFill>
                  <a:solidFill>
                    <a:srgbClr val="0000FF"/>
                  </a:solidFill>
                </a:uFill>
                <a:hlinkClick r:id="rId3" invalidUrl="" action="" tgtFrame="" tooltip="" history="1" highlightClick="0" endSnd="0"/>
              </a:rPr>
              <a:t>https://www.bancaditalia.it/pubblicazioni/quaderni-didattici/index.html?com.dotmarketing.htmlpage.language=102</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Segnaposto numero diapositiva 1"/>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6" name="Titolo 3"/>
          <p:cNvSpPr txBox="1"/>
          <p:nvPr>
            <p:ph type="title"/>
          </p:nvPr>
        </p:nvSpPr>
        <p:spPr>
          <a:xfrm>
            <a:off x="310670" y="407649"/>
            <a:ext cx="8186419" cy="384420"/>
          </a:xfrm>
          <a:prstGeom prst="rect">
            <a:avLst/>
          </a:prstGeom>
        </p:spPr>
        <p:txBody>
          <a:bodyPr/>
          <a:lstStyle>
            <a:lvl1pPr>
              <a:defRPr sz="2400"/>
            </a:lvl1pPr>
          </a:lstStyle>
          <a:p>
            <a:pPr/>
            <a:r>
              <a:t>Cos’è la moneta</a:t>
            </a:r>
          </a:p>
        </p:txBody>
      </p:sp>
      <p:pic>
        <p:nvPicPr>
          <p:cNvPr id="107" name="Google Shape;84;p13" descr="Google Shape;84;p13"/>
          <p:cNvPicPr>
            <a:picLocks noChangeAspect="1"/>
          </p:cNvPicPr>
          <p:nvPr/>
        </p:nvPicPr>
        <p:blipFill>
          <a:blip r:embed="rId2">
            <a:extLst/>
          </a:blip>
          <a:stretch>
            <a:fillRect/>
          </a:stretch>
        </p:blipFill>
        <p:spPr>
          <a:xfrm>
            <a:off x="4017714" y="6417609"/>
            <a:ext cx="1108573" cy="162006"/>
          </a:xfrm>
          <a:prstGeom prst="rect">
            <a:avLst/>
          </a:prstGeom>
          <a:ln w="12700">
            <a:miter lim="400000"/>
          </a:ln>
        </p:spPr>
      </p:pic>
      <p:sp>
        <p:nvSpPr>
          <p:cNvPr id="108" name="Rettangolo 1"/>
          <p:cNvSpPr txBox="1"/>
          <p:nvPr/>
        </p:nvSpPr>
        <p:spPr>
          <a:xfrm>
            <a:off x="337053" y="1110451"/>
            <a:ext cx="8469894" cy="49455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a:lnSpc>
                <a:spcPct val="107000"/>
              </a:lnSpc>
              <a:defRPr>
                <a:solidFill>
                  <a:srgbClr val="001028"/>
                </a:solidFill>
                <a:latin typeface="Calibri"/>
                <a:ea typeface="Calibri"/>
                <a:cs typeface="Calibri"/>
                <a:sym typeface="Calibri"/>
              </a:defRPr>
            </a:pPr>
            <a:r>
              <a:t>La moneta è:</a:t>
            </a:r>
          </a:p>
          <a:p>
            <a:pPr algn="just">
              <a:lnSpc>
                <a:spcPct val="107000"/>
              </a:lnSpc>
              <a:defRPr>
                <a:solidFill>
                  <a:srgbClr val="001028"/>
                </a:solidFill>
                <a:latin typeface="Calibri"/>
                <a:ea typeface="Calibri"/>
                <a:cs typeface="Calibri"/>
                <a:sym typeface="Calibri"/>
              </a:defRPr>
            </a:pPr>
            <a:r>
              <a:t> </a:t>
            </a:r>
          </a:p>
          <a:p>
            <a:pPr marL="285750" indent="-285750" algn="just">
              <a:lnSpc>
                <a:spcPct val="107000"/>
              </a:lnSpc>
              <a:buSzPct val="100000"/>
              <a:buFont typeface="Calibri"/>
              <a:buChar char="✓"/>
              <a:defRPr b="1">
                <a:solidFill>
                  <a:srgbClr val="001028"/>
                </a:solidFill>
                <a:latin typeface="Calibri"/>
                <a:ea typeface="Calibri"/>
                <a:cs typeface="Calibri"/>
                <a:sym typeface="Calibri"/>
              </a:defRPr>
            </a:pPr>
            <a:r>
              <a:t>mezzo di scambio (o mezzo di pagamento)</a:t>
            </a:r>
            <a:r>
              <a:rPr b="0"/>
              <a:t>: lo strumento attraverso il quale è possibile acquisire un bene o un servizio.</a:t>
            </a:r>
          </a:p>
          <a:p>
            <a:pPr marL="279400" algn="just">
              <a:lnSpc>
                <a:spcPct val="107000"/>
              </a:lnSpc>
              <a:defRPr>
                <a:solidFill>
                  <a:srgbClr val="001028"/>
                </a:solidFill>
                <a:latin typeface="Calibri"/>
                <a:ea typeface="Calibri"/>
                <a:cs typeface="Calibri"/>
                <a:sym typeface="Calibri"/>
              </a:defRPr>
            </a:pPr>
            <a:r>
              <a:rPr b="1" i="1"/>
              <a:t>Esempio</a:t>
            </a:r>
            <a:r>
              <a:t>: </a:t>
            </a:r>
            <a:r>
              <a:rPr i="1"/>
              <a:t>quando compriamo penne, quaderni, .. , scambiamo alla cassa le nostre monete e banconote con una certa quantità di materiale di cancelleria acquistato.</a:t>
            </a:r>
            <a:endParaRPr i="1"/>
          </a:p>
          <a:p>
            <a:pPr marL="285750" indent="-285750" algn="just">
              <a:lnSpc>
                <a:spcPct val="107000"/>
              </a:lnSpc>
              <a:buSzPct val="100000"/>
              <a:buFont typeface="Calibri"/>
              <a:buChar char="✓"/>
              <a:defRPr>
                <a:solidFill>
                  <a:srgbClr val="001028"/>
                </a:solidFill>
                <a:latin typeface="Calibri"/>
                <a:ea typeface="Calibri"/>
                <a:cs typeface="Calibri"/>
                <a:sym typeface="Calibri"/>
              </a:defRPr>
            </a:pPr>
          </a:p>
          <a:p>
            <a:pPr marL="285750" indent="-285750" algn="just">
              <a:buSzPct val="100000"/>
              <a:buFont typeface="Calibri"/>
              <a:buChar char="✓"/>
              <a:defRPr b="1">
                <a:latin typeface="Calibri"/>
                <a:ea typeface="Calibri"/>
                <a:cs typeface="Calibri"/>
                <a:sym typeface="Calibri"/>
              </a:defRPr>
            </a:pPr>
            <a:r>
              <a:t>unità di conto</a:t>
            </a:r>
            <a:r>
              <a:rPr b="0"/>
              <a:t>: è la misura commerciale del valore di beni e servizi e costituisce quindi il parametro di riferimento per confrontare in maniera omogenea il valore di prodotti e servizi molto diversi.</a:t>
            </a:r>
            <a:endParaRPr i="1"/>
          </a:p>
          <a:p>
            <a:pPr marL="279400" algn="just">
              <a:defRPr>
                <a:latin typeface="Calibri"/>
                <a:ea typeface="Calibri"/>
                <a:cs typeface="Calibri"/>
                <a:sym typeface="Calibri"/>
              </a:defRPr>
            </a:pPr>
            <a:r>
              <a:rPr b="1" i="1"/>
              <a:t>Esempio:</a:t>
            </a:r>
            <a:r>
              <a:t> </a:t>
            </a:r>
            <a:r>
              <a:rPr i="1"/>
              <a:t>così come possiamo misurare l’altezza di un bambino/a ed un palazzo, pesare una mela ed un libro, misurare la capacità di una bottiglia d’acqua e di una vasca, così possiamo confrontare il prezzo di una casa e di un’automobile.</a:t>
            </a:r>
            <a:endParaRPr i="1"/>
          </a:p>
          <a:p>
            <a:pPr marL="285750" indent="-285750" algn="just">
              <a:buSzPct val="100000"/>
              <a:buFont typeface="Calibri"/>
              <a:buChar char="✓"/>
              <a:defRPr b="1">
                <a:latin typeface="Calibri"/>
                <a:ea typeface="Calibri"/>
                <a:cs typeface="Calibri"/>
                <a:sym typeface="Calibri"/>
              </a:defRPr>
            </a:pPr>
          </a:p>
          <a:p>
            <a:pPr marL="285750" indent="-285750" algn="just">
              <a:buSzPct val="100000"/>
              <a:buFont typeface="Calibri"/>
              <a:buChar char="✓"/>
              <a:defRPr b="1">
                <a:latin typeface="Calibri"/>
                <a:ea typeface="Calibri"/>
                <a:cs typeface="Calibri"/>
                <a:sym typeface="Calibri"/>
              </a:defRPr>
            </a:pPr>
            <a:r>
              <a:t>riserva di valore</a:t>
            </a:r>
            <a:r>
              <a:rPr b="0"/>
              <a:t>: è un bene che tende a conservare il suo valore. E’ possibile conservare (a casa, in banca o alla posta) la ricchezza accumulata sotto forma di denaro (risparmio) ed utilizzarla in seguito per spenderla in futuro.</a:t>
            </a:r>
          </a:p>
          <a:p>
            <a:pPr marL="279400" algn="just">
              <a:defRPr>
                <a:latin typeface="Calibri"/>
                <a:ea typeface="Calibri"/>
                <a:cs typeface="Calibri"/>
                <a:sym typeface="Calibri"/>
              </a:defRPr>
            </a:pPr>
            <a:r>
              <a:rPr b="1" i="1"/>
              <a:t>Esempio</a:t>
            </a:r>
            <a:r>
              <a:t>: </a:t>
            </a:r>
            <a:r>
              <a:rPr i="1"/>
              <a:t>se conserviamo 2 euro oggi, la prossima settimana o tra un mese possiamo sempre comprare un pacco di patatine.</a:t>
            </a:r>
            <a:endParaRPr i="1"/>
          </a:p>
          <a:p>
            <a:pPr algn="just">
              <a:defRPr>
                <a:latin typeface="Calibri"/>
                <a:ea typeface="Calibri"/>
                <a:cs typeface="Calibri"/>
                <a:sym typeface="Calibri"/>
              </a:defRPr>
            </a:pPr>
          </a:p>
          <a:p>
            <a:pPr algn="just">
              <a:defRPr>
                <a:latin typeface="Calibri"/>
                <a:ea typeface="Calibri"/>
                <a:cs typeface="Calibri"/>
                <a:sym typeface="Calibri"/>
              </a:defRPr>
            </a:pPr>
            <a:r>
              <a:t>In linea di principio, qualunque oggetto può essere in grado di svolgere tali funzioni, purché tutti i membri della comunità siano concordi. In questo senso la moneta è il frutto di una convenzione sociale, rafforzata nel tempo da norme giuridiche.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Segnaposto testo 1"/>
          <p:cNvSpPr txBox="1"/>
          <p:nvPr>
            <p:ph type="body" sz="quarter" idx="1"/>
          </p:nvPr>
        </p:nvSpPr>
        <p:spPr>
          <a:xfrm>
            <a:off x="230397" y="1135589"/>
            <a:ext cx="8683206" cy="948319"/>
          </a:xfrm>
          <a:prstGeom prst="rect">
            <a:avLst/>
          </a:prstGeom>
        </p:spPr>
        <p:txBody>
          <a:bodyPr>
            <a:noAutofit/>
          </a:bodyPr>
          <a:lstStyle/>
          <a:p>
            <a:pPr marL="152400" indent="0">
              <a:buSzTx/>
              <a:buNone/>
              <a:defRPr sz="1400">
                <a:latin typeface="Calibri"/>
                <a:ea typeface="Calibri"/>
                <a:cs typeface="Calibri"/>
                <a:sym typeface="Calibri"/>
              </a:defRPr>
            </a:pPr>
            <a:r>
              <a:t>La moneta è il risultato di un lungo processo di ricerca che la società ha intrapreso per semplificare gli scambi e contenerne i costi. </a:t>
            </a:r>
          </a:p>
          <a:p>
            <a:pPr marL="0" indent="152400">
              <a:buSzTx/>
              <a:buNone/>
              <a:defRPr sz="600">
                <a:latin typeface="Calibri"/>
                <a:ea typeface="Calibri"/>
                <a:cs typeface="Calibri"/>
                <a:sym typeface="Calibri"/>
              </a:defRPr>
            </a:pPr>
          </a:p>
          <a:p>
            <a:pPr marL="0" indent="152400">
              <a:buSzTx/>
              <a:buNone/>
              <a:defRPr sz="1400">
                <a:latin typeface="Calibri"/>
                <a:ea typeface="Calibri"/>
                <a:cs typeface="Calibri"/>
                <a:sym typeface="Calibri"/>
              </a:defRPr>
            </a:pPr>
            <a:r>
              <a:t>Per secoli il commercio si è fondato sul </a:t>
            </a:r>
            <a:r>
              <a:rPr b="1"/>
              <a:t>baratto</a:t>
            </a:r>
            <a:r>
              <a:t>, cioè la cessione di una merce in cambio di un’alta. </a:t>
            </a:r>
          </a:p>
        </p:txBody>
      </p:sp>
      <p:sp>
        <p:nvSpPr>
          <p:cNvPr id="111" name="Titolo 2"/>
          <p:cNvSpPr txBox="1"/>
          <p:nvPr>
            <p:ph type="title"/>
          </p:nvPr>
        </p:nvSpPr>
        <p:spPr>
          <a:xfrm>
            <a:off x="387312" y="280068"/>
            <a:ext cx="8056461" cy="313948"/>
          </a:xfrm>
          <a:prstGeom prst="rect">
            <a:avLst/>
          </a:prstGeom>
        </p:spPr>
        <p:txBody>
          <a:bodyPr/>
          <a:lstStyle>
            <a:lvl1pPr>
              <a:defRPr sz="2400"/>
            </a:lvl1pPr>
          </a:lstStyle>
          <a:p>
            <a:pPr/>
            <a:r>
              <a:t>Il Baratto</a:t>
            </a:r>
          </a:p>
        </p:txBody>
      </p:sp>
      <p:pic>
        <p:nvPicPr>
          <p:cNvPr id="112" name="Immagine 3" descr="Immagine 3"/>
          <p:cNvPicPr>
            <a:picLocks noChangeAspect="1"/>
          </p:cNvPicPr>
          <p:nvPr/>
        </p:nvPicPr>
        <p:blipFill>
          <a:blip r:embed="rId2">
            <a:extLst/>
          </a:blip>
          <a:stretch>
            <a:fillRect/>
          </a:stretch>
        </p:blipFill>
        <p:spPr>
          <a:xfrm>
            <a:off x="2634432" y="2091601"/>
            <a:ext cx="3432259" cy="2528484"/>
          </a:xfrm>
          <a:prstGeom prst="rect">
            <a:avLst/>
          </a:prstGeom>
          <a:ln w="12700">
            <a:miter lim="400000"/>
          </a:ln>
        </p:spPr>
      </p:pic>
      <p:sp>
        <p:nvSpPr>
          <p:cNvPr id="113" name="Il baratto presenta diversi inconvenienti:…"/>
          <p:cNvSpPr txBox="1"/>
          <p:nvPr/>
        </p:nvSpPr>
        <p:spPr>
          <a:xfrm>
            <a:off x="416207" y="4734583"/>
            <a:ext cx="8311585" cy="875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p>
            <a:pPr>
              <a:defRPr>
                <a:latin typeface="Calibri"/>
                <a:ea typeface="Calibri"/>
                <a:cs typeface="Calibri"/>
                <a:sym typeface="Calibri"/>
              </a:defRPr>
            </a:pPr>
            <a:r>
              <a:t>Il </a:t>
            </a:r>
            <a:r>
              <a:rPr b="1"/>
              <a:t>baratto</a:t>
            </a:r>
            <a:r>
              <a:t> presenta diversi </a:t>
            </a:r>
            <a:r>
              <a:rPr b="1"/>
              <a:t>inconvenienti</a:t>
            </a:r>
            <a:r>
              <a:t>:</a:t>
            </a:r>
          </a:p>
          <a:p>
            <a:pPr marL="140367" indent="-140367">
              <a:buSzPct val="100000"/>
              <a:buChar char="•"/>
              <a:defRPr>
                <a:latin typeface="Calibri"/>
                <a:ea typeface="Calibri"/>
                <a:cs typeface="Calibri"/>
                <a:sym typeface="Calibri"/>
              </a:defRPr>
            </a:pPr>
            <a:r>
              <a:t>i beni non hanno lo stesso valore per tutti e non sempre i bisogni coincidono</a:t>
            </a:r>
          </a:p>
          <a:p>
            <a:pPr marL="140367" indent="-140367">
              <a:buSzPct val="100000"/>
              <a:buChar char="•"/>
              <a:defRPr>
                <a:latin typeface="Calibri"/>
                <a:ea typeface="Calibri"/>
                <a:cs typeface="Calibri"/>
                <a:sym typeface="Calibri"/>
              </a:defRPr>
            </a:pPr>
            <a:r>
              <a:t>è difficile scambiare beni con valori diversi</a:t>
            </a:r>
          </a:p>
          <a:p>
            <a:pPr marL="140367" indent="-140367">
              <a:buSzPct val="100000"/>
              <a:buChar char="•"/>
              <a:defRPr>
                <a:latin typeface="Calibri"/>
                <a:ea typeface="Calibri"/>
                <a:cs typeface="Calibri"/>
                <a:sym typeface="Calibri"/>
              </a:defRPr>
            </a:pPr>
            <a:r>
              <a:t>i beni non sempre sono divisibili, spesso sono deperibili o difficilmente trasportabili</a:t>
            </a:r>
          </a:p>
        </p:txBody>
      </p:sp>
      <p:sp>
        <p:nvSpPr>
          <p:cNvPr id="114" name="Numero diapositiva"/>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 name="Google Shape;84;p13" descr="Google Shape;84;p13"/>
          <p:cNvPicPr>
            <a:picLocks noChangeAspect="1"/>
          </p:cNvPicPr>
          <p:nvPr/>
        </p:nvPicPr>
        <p:blipFill>
          <a:blip r:embed="rId3">
            <a:extLst/>
          </a:blip>
          <a:stretch>
            <a:fillRect/>
          </a:stretch>
        </p:blipFill>
        <p:spPr>
          <a:xfrm>
            <a:off x="4017714" y="6417609"/>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Segnaposto testo 1"/>
          <p:cNvSpPr txBox="1"/>
          <p:nvPr>
            <p:ph type="body" idx="1"/>
          </p:nvPr>
        </p:nvSpPr>
        <p:spPr>
          <a:xfrm>
            <a:off x="126355" y="1126541"/>
            <a:ext cx="8891290" cy="4604919"/>
          </a:xfrm>
          <a:prstGeom prst="rect">
            <a:avLst/>
          </a:prstGeom>
        </p:spPr>
        <p:txBody>
          <a:bodyPr/>
          <a:lstStyle/>
          <a:p>
            <a:pPr marL="152400" indent="0">
              <a:buSzTx/>
              <a:buNone/>
              <a:defRPr sz="1400">
                <a:latin typeface="Calibri"/>
                <a:ea typeface="Calibri"/>
                <a:cs typeface="Calibri"/>
                <a:sym typeface="Calibri"/>
              </a:defRPr>
            </a:pPr>
            <a:r>
              <a:t>Successivamente vennero adoperate come moneta altre merci dotate di un valore intrinseco spesso notevole, nasce la </a:t>
            </a:r>
            <a:r>
              <a:rPr b="1"/>
              <a:t>moneta-merce</a:t>
            </a:r>
            <a:r>
              <a:t>, ossia </a:t>
            </a:r>
            <a:r>
              <a:rPr b="1"/>
              <a:t>un oggetto riconosciuto dalla popolazione come merce di scambio.</a:t>
            </a:r>
          </a:p>
          <a:p>
            <a:pPr marL="0" indent="152400">
              <a:buSzTx/>
              <a:buNone/>
              <a:defRPr b="1" sz="600">
                <a:latin typeface="Calibri"/>
                <a:ea typeface="Calibri"/>
                <a:cs typeface="Calibri"/>
                <a:sym typeface="Calibri"/>
              </a:defRPr>
            </a:pPr>
          </a:p>
          <a:p>
            <a:pPr marL="0" indent="152400">
              <a:buSzTx/>
              <a:buNone/>
              <a:defRPr sz="1400">
                <a:latin typeface="Calibri"/>
                <a:ea typeface="Calibri"/>
                <a:cs typeface="Calibri"/>
                <a:sym typeface="Calibri"/>
              </a:defRPr>
            </a:pPr>
            <a:r>
              <a:t>La moneta merce era differente tra i vari popoli della terra:</a:t>
            </a:r>
          </a:p>
          <a:p>
            <a:pPr marL="0" indent="152400">
              <a:buSzTx/>
              <a:buNone/>
              <a:defRPr sz="1400">
                <a:latin typeface="Calibri"/>
                <a:ea typeface="Calibri"/>
                <a:cs typeface="Calibri"/>
                <a:sym typeface="Calibri"/>
              </a:defRPr>
            </a:pPr>
          </a:p>
          <a:p>
            <a:pPr marL="0" indent="152400">
              <a:buSzTx/>
              <a:buNone/>
              <a:defRPr sz="1400">
                <a:latin typeface="Calibri"/>
                <a:ea typeface="Calibri"/>
                <a:cs typeface="Calibri"/>
                <a:sym typeface="Calibri"/>
              </a:defRPr>
            </a:pPr>
            <a:r>
              <a:t>Nell’antica Grecia veniva usato il bue:</a:t>
            </a:r>
          </a:p>
          <a:p>
            <a:pPr marL="0" indent="152400">
              <a:buSzTx/>
              <a:buNone/>
              <a:defRPr sz="1400">
                <a:latin typeface="Calibri"/>
                <a:ea typeface="Calibri"/>
                <a:cs typeface="Calibri"/>
                <a:sym typeface="Calibri"/>
              </a:defRPr>
            </a:pPr>
          </a:p>
          <a:p>
            <a:pPr marL="0" indent="152400">
              <a:buSzTx/>
              <a:buNone/>
              <a:defRPr sz="1400">
                <a:latin typeface="Calibri"/>
                <a:ea typeface="Calibri"/>
                <a:cs typeface="Calibri"/>
                <a:sym typeface="Calibri"/>
              </a:defRPr>
            </a:pPr>
          </a:p>
          <a:p>
            <a:pPr marL="0" indent="152400">
              <a:buSzTx/>
              <a:buNone/>
              <a:defRPr sz="1400">
                <a:latin typeface="Calibri"/>
                <a:ea typeface="Calibri"/>
                <a:cs typeface="Calibri"/>
                <a:sym typeface="Calibri"/>
              </a:defRPr>
            </a:pPr>
            <a:r>
              <a:t>I Romani usavano pecore e sale (*)</a:t>
            </a:r>
          </a:p>
          <a:p>
            <a:pPr marL="0" indent="152400">
              <a:buSzTx/>
              <a:buNone/>
              <a:defRPr sz="1400">
                <a:latin typeface="Calibri"/>
                <a:ea typeface="Calibri"/>
                <a:cs typeface="Calibri"/>
                <a:sym typeface="Calibri"/>
              </a:defRPr>
            </a:pPr>
          </a:p>
          <a:p>
            <a:pPr marL="0" indent="152400">
              <a:buSzTx/>
              <a:buNone/>
              <a:defRPr sz="1400">
                <a:latin typeface="Calibri"/>
                <a:ea typeface="Calibri"/>
                <a:cs typeface="Calibri"/>
                <a:sym typeface="Calibri"/>
              </a:defRPr>
            </a:pPr>
          </a:p>
          <a:p>
            <a:pPr marL="0" indent="152400">
              <a:buSzTx/>
              <a:buNone/>
              <a:defRPr sz="1400">
                <a:latin typeface="Calibri"/>
                <a:ea typeface="Calibri"/>
                <a:cs typeface="Calibri"/>
                <a:sym typeface="Calibri"/>
              </a:defRPr>
            </a:pPr>
            <a:r>
              <a:t>In Cina e Giappone riso </a:t>
            </a:r>
          </a:p>
          <a:p>
            <a:pPr lvl="1" marL="0" indent="152400">
              <a:buSzTx/>
              <a:buNone/>
              <a:defRPr sz="1400">
                <a:latin typeface="Calibri"/>
                <a:ea typeface="Calibri"/>
                <a:cs typeface="Calibri"/>
                <a:sym typeface="Calibri"/>
              </a:defRPr>
            </a:pPr>
          </a:p>
          <a:p>
            <a:pPr lvl="1" marL="0" indent="152400">
              <a:buSzTx/>
              <a:buNone/>
              <a:defRPr sz="1400">
                <a:latin typeface="Calibri"/>
                <a:ea typeface="Calibri"/>
                <a:cs typeface="Calibri"/>
                <a:sym typeface="Calibri"/>
              </a:defRPr>
            </a:pPr>
          </a:p>
          <a:p>
            <a:pPr lvl="1" marL="0" indent="152400">
              <a:buSzTx/>
              <a:buNone/>
              <a:defRPr b="1" sz="1400">
                <a:latin typeface="Calibri"/>
                <a:ea typeface="Calibri"/>
                <a:cs typeface="Calibri"/>
                <a:sym typeface="Calibri"/>
              </a:defRPr>
            </a:pPr>
            <a:r>
              <a:t>La moneta merce:</a:t>
            </a:r>
            <a:r>
              <a:rPr b="0"/>
              <a:t> </a:t>
            </a:r>
          </a:p>
          <a:p>
            <a:pPr lvl="1" marL="292768" indent="-140367">
              <a:buClrTx/>
              <a:buSzPct val="100000"/>
              <a:buFontTx/>
              <a:defRPr sz="1400">
                <a:latin typeface="Calibri"/>
                <a:ea typeface="Calibri"/>
                <a:cs typeface="Calibri"/>
                <a:sym typeface="Calibri"/>
              </a:defRPr>
            </a:pPr>
            <a:r>
              <a:t>ha un suo valore d’uso ed un suo valore intrinseco</a:t>
            </a:r>
          </a:p>
          <a:p>
            <a:pPr lvl="1" marL="292768" indent="-140367">
              <a:buClrTx/>
              <a:buSzPct val="100000"/>
              <a:buFontTx/>
              <a:defRPr sz="1400">
                <a:latin typeface="Calibri"/>
                <a:ea typeface="Calibri"/>
                <a:cs typeface="Calibri"/>
                <a:sym typeface="Calibri"/>
              </a:defRPr>
            </a:pPr>
            <a:r>
              <a:t>può solitamente essere divisibile</a:t>
            </a:r>
          </a:p>
          <a:p>
            <a:pPr lvl="1" marL="292768" indent="-140367">
              <a:buClrTx/>
              <a:buSzPct val="100000"/>
              <a:buFontTx/>
              <a:defRPr sz="1400">
                <a:latin typeface="Calibri"/>
                <a:ea typeface="Calibri"/>
                <a:cs typeface="Calibri"/>
                <a:sym typeface="Calibri"/>
              </a:defRPr>
            </a:pPr>
            <a:r>
              <a:t>presenta comunque il problema della deperibilità e trasportabilità</a:t>
            </a:r>
          </a:p>
        </p:txBody>
      </p:sp>
      <p:sp>
        <p:nvSpPr>
          <p:cNvPr id="118" name="Titolo 2"/>
          <p:cNvSpPr txBox="1"/>
          <p:nvPr>
            <p:ph type="title"/>
          </p:nvPr>
        </p:nvSpPr>
        <p:spPr>
          <a:xfrm>
            <a:off x="257351" y="317521"/>
            <a:ext cx="8186423" cy="422807"/>
          </a:xfrm>
          <a:prstGeom prst="rect">
            <a:avLst/>
          </a:prstGeom>
        </p:spPr>
        <p:txBody>
          <a:bodyPr/>
          <a:lstStyle>
            <a:lvl1pPr>
              <a:defRPr sz="2400"/>
            </a:lvl1pPr>
          </a:lstStyle>
          <a:p>
            <a:pPr/>
            <a:r>
              <a:t>La moneta merce</a:t>
            </a:r>
          </a:p>
        </p:txBody>
      </p:sp>
      <p:pic>
        <p:nvPicPr>
          <p:cNvPr id="119" name="Immagine 8" descr="Immagine 8"/>
          <p:cNvPicPr>
            <a:picLocks noChangeAspect="1"/>
          </p:cNvPicPr>
          <p:nvPr/>
        </p:nvPicPr>
        <p:blipFill>
          <a:blip r:embed="rId3">
            <a:extLst/>
          </a:blip>
          <a:stretch>
            <a:fillRect/>
          </a:stretch>
        </p:blipFill>
        <p:spPr>
          <a:xfrm>
            <a:off x="3263512" y="2059151"/>
            <a:ext cx="1491517" cy="722456"/>
          </a:xfrm>
          <a:prstGeom prst="rect">
            <a:avLst/>
          </a:prstGeom>
          <a:ln w="12700">
            <a:miter lim="400000"/>
          </a:ln>
        </p:spPr>
      </p:pic>
      <p:pic>
        <p:nvPicPr>
          <p:cNvPr id="120" name="Immagine 9" descr="Immagine 9"/>
          <p:cNvPicPr>
            <a:picLocks noChangeAspect="1"/>
          </p:cNvPicPr>
          <p:nvPr/>
        </p:nvPicPr>
        <p:blipFill>
          <a:blip r:embed="rId4">
            <a:extLst/>
          </a:blip>
          <a:stretch>
            <a:fillRect/>
          </a:stretch>
        </p:blipFill>
        <p:spPr>
          <a:xfrm>
            <a:off x="3260811" y="2809936"/>
            <a:ext cx="1496924" cy="722456"/>
          </a:xfrm>
          <a:prstGeom prst="rect">
            <a:avLst/>
          </a:prstGeom>
          <a:ln w="12700">
            <a:miter lim="400000"/>
          </a:ln>
        </p:spPr>
      </p:pic>
      <p:pic>
        <p:nvPicPr>
          <p:cNvPr id="121" name="Immagine 10" descr="Immagine 10"/>
          <p:cNvPicPr>
            <a:picLocks noChangeAspect="1"/>
          </p:cNvPicPr>
          <p:nvPr/>
        </p:nvPicPr>
        <p:blipFill>
          <a:blip r:embed="rId5">
            <a:extLst/>
          </a:blip>
          <a:stretch>
            <a:fillRect/>
          </a:stretch>
        </p:blipFill>
        <p:spPr>
          <a:xfrm>
            <a:off x="2311230" y="3420178"/>
            <a:ext cx="644024" cy="785926"/>
          </a:xfrm>
          <a:prstGeom prst="rect">
            <a:avLst/>
          </a:prstGeom>
          <a:ln w="12700">
            <a:miter lim="400000"/>
          </a:ln>
        </p:spPr>
      </p:pic>
      <p:sp>
        <p:nvSpPr>
          <p:cNvPr id="122" name="Numero diapositiva"/>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3" name="(*) da cui le parole pecunia (dal latino pecus = pecore) e salario (dal latino sal = sale)"/>
          <p:cNvSpPr txBox="1"/>
          <p:nvPr/>
        </p:nvSpPr>
        <p:spPr>
          <a:xfrm>
            <a:off x="163871" y="5811715"/>
            <a:ext cx="8279904" cy="22570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100">
                <a:latin typeface="Calibri"/>
                <a:ea typeface="Calibri"/>
                <a:cs typeface="Calibri"/>
                <a:sym typeface="Calibri"/>
              </a:defRPr>
            </a:lvl1pPr>
          </a:lstStyle>
          <a:p>
            <a:pPr/>
            <a:r>
              <a:t>(*) da cui le parole pecunia (dal latino pecus = pecore) e salario (dal latino sal = razione di sale)</a:t>
            </a:r>
          </a:p>
        </p:txBody>
      </p:sp>
      <p:pic>
        <p:nvPicPr>
          <p:cNvPr id="124" name="Google Shape;84;p13" descr="Google Shape;84;p13"/>
          <p:cNvPicPr>
            <a:picLocks noChangeAspect="1"/>
          </p:cNvPicPr>
          <p:nvPr/>
        </p:nvPicPr>
        <p:blipFill>
          <a:blip r:embed="rId6">
            <a:extLst/>
          </a:blip>
          <a:stretch>
            <a:fillRect/>
          </a:stretch>
        </p:blipFill>
        <p:spPr>
          <a:xfrm>
            <a:off x="4017714" y="6412907"/>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egnaposto testo 1"/>
          <p:cNvSpPr txBox="1"/>
          <p:nvPr>
            <p:ph type="body" idx="1"/>
          </p:nvPr>
        </p:nvSpPr>
        <p:spPr>
          <a:xfrm>
            <a:off x="224189" y="1280157"/>
            <a:ext cx="8830613" cy="3990793"/>
          </a:xfrm>
          <a:prstGeom prst="rect">
            <a:avLst/>
          </a:prstGeom>
        </p:spPr>
        <p:txBody>
          <a:bodyPr/>
          <a:lstStyle/>
          <a:p>
            <a:pPr marL="0" indent="0">
              <a:buSzTx/>
              <a:buNone/>
              <a:defRPr sz="1400">
                <a:latin typeface="Calibri"/>
                <a:ea typeface="Calibri"/>
                <a:cs typeface="Calibri"/>
                <a:sym typeface="Calibri"/>
              </a:defRPr>
            </a:pPr>
          </a:p>
          <a:p>
            <a:pPr marL="0" indent="0">
              <a:buSzTx/>
              <a:buNone/>
              <a:defRPr sz="1400">
                <a:latin typeface="Calibri"/>
                <a:ea typeface="Calibri"/>
                <a:cs typeface="Calibri"/>
                <a:sym typeface="Calibri"/>
              </a:defRPr>
            </a:pPr>
            <a:r>
              <a:t>La compresenza di differenti oggetti rappresentanti la “moneta-merce” rendeva complicati gli scambi.</a:t>
            </a:r>
          </a:p>
          <a:p>
            <a:pPr marL="0" indent="0">
              <a:buSzTx/>
              <a:buNone/>
              <a:defRPr sz="1400">
                <a:latin typeface="Calibri"/>
                <a:ea typeface="Calibri"/>
                <a:cs typeface="Calibri"/>
                <a:sym typeface="Calibri"/>
              </a:defRPr>
            </a:pPr>
          </a:p>
          <a:p>
            <a:pPr marL="0" indent="0">
              <a:buSzTx/>
              <a:buNone/>
              <a:defRPr sz="1400">
                <a:latin typeface="Calibri"/>
                <a:ea typeface="Calibri"/>
                <a:cs typeface="Calibri"/>
                <a:sym typeface="Calibri"/>
              </a:defRPr>
            </a:pPr>
            <a:r>
              <a:t>Il </a:t>
            </a:r>
            <a:r>
              <a:rPr b="1"/>
              <a:t>metallo </a:t>
            </a:r>
            <a:r>
              <a:t>venne riconosciuto come il </a:t>
            </a:r>
            <a:r>
              <a:rPr b="1"/>
              <a:t>materiale più adatto a ricoprire la funzione di moneta</a:t>
            </a:r>
            <a:r>
              <a:t>.</a:t>
            </a:r>
          </a:p>
          <a:p>
            <a:pPr marL="0" indent="0">
              <a:buSzTx/>
              <a:buNone/>
              <a:defRPr sz="1400"/>
            </a:pPr>
          </a:p>
          <a:p>
            <a:pPr marL="0" indent="0">
              <a:buSzTx/>
              <a:buNone/>
              <a:defRPr sz="1400"/>
            </a:pPr>
          </a:p>
          <a:p>
            <a:pPr marL="0" indent="0">
              <a:buSzTx/>
              <a:buNone/>
              <a:defRPr sz="1400"/>
            </a:pPr>
          </a:p>
          <a:p>
            <a:pPr marL="0" indent="0">
              <a:buSzTx/>
              <a:buNone/>
              <a:defRPr sz="1400"/>
            </a:pPr>
          </a:p>
          <a:p>
            <a:pPr marL="0" indent="0">
              <a:buSzTx/>
              <a:buNone/>
              <a:defRPr sz="1400"/>
            </a:pPr>
          </a:p>
          <a:p>
            <a:pPr marL="0" indent="0">
              <a:buSzTx/>
              <a:buNone/>
              <a:defRPr sz="1400"/>
            </a:pPr>
          </a:p>
          <a:p>
            <a:pPr marL="0" indent="0">
              <a:buSzTx/>
              <a:buNone/>
              <a:defRPr sz="1400"/>
            </a:pPr>
          </a:p>
          <a:p>
            <a:pPr marL="0" indent="0">
              <a:buSzTx/>
              <a:buNone/>
              <a:defRPr sz="1400"/>
            </a:pPr>
          </a:p>
          <a:p>
            <a:pPr marL="0" indent="0">
              <a:buSzTx/>
              <a:buNone/>
              <a:defRPr sz="1400">
                <a:latin typeface="Calibri"/>
                <a:ea typeface="Calibri"/>
                <a:cs typeface="Calibri"/>
                <a:sym typeface="Calibri"/>
              </a:defRPr>
            </a:pPr>
            <a:r>
              <a:t>Anche questo strumento di pagamento presentava però alcuni</a:t>
            </a:r>
            <a:r>
              <a:rPr b="1"/>
              <a:t> inconvenienti </a:t>
            </a:r>
            <a:r>
              <a:t>di utilizzo; chi riceveva in pagamento un lingotto o della polvere di un metallo prezioso doveva </a:t>
            </a:r>
            <a:r>
              <a:rPr b="1"/>
              <a:t>accertarne il peso dichiarato</a:t>
            </a:r>
            <a:r>
              <a:t> e doveva </a:t>
            </a:r>
            <a:r>
              <a:rPr b="1"/>
              <a:t>confrontarne la purezza</a:t>
            </a:r>
            <a:r>
              <a:t> con la “pietra di paragone” (*).</a:t>
            </a:r>
          </a:p>
          <a:p>
            <a:pPr marL="0" indent="152400">
              <a:buSzTx/>
              <a:buNone/>
              <a:defRPr sz="1400">
                <a:latin typeface="Calibri"/>
                <a:ea typeface="Calibri"/>
                <a:cs typeface="Calibri"/>
                <a:sym typeface="Calibri"/>
              </a:defRPr>
            </a:pPr>
            <a:br/>
          </a:p>
        </p:txBody>
      </p:sp>
      <p:sp>
        <p:nvSpPr>
          <p:cNvPr id="129" name="Titolo 2"/>
          <p:cNvSpPr txBox="1"/>
          <p:nvPr>
            <p:ph type="title"/>
          </p:nvPr>
        </p:nvSpPr>
        <p:spPr>
          <a:xfrm>
            <a:off x="257351" y="324012"/>
            <a:ext cx="8186423" cy="447897"/>
          </a:xfrm>
          <a:prstGeom prst="rect">
            <a:avLst/>
          </a:prstGeom>
        </p:spPr>
        <p:txBody>
          <a:bodyPr/>
          <a:lstStyle>
            <a:lvl1pPr>
              <a:defRPr sz="2400"/>
            </a:lvl1pPr>
          </a:lstStyle>
          <a:p>
            <a:pPr/>
            <a:r>
              <a:t>La moneta metallica</a:t>
            </a:r>
          </a:p>
        </p:txBody>
      </p:sp>
      <p:pic>
        <p:nvPicPr>
          <p:cNvPr id="130" name="Immagine 3" descr="Immagine 3"/>
          <p:cNvPicPr>
            <a:picLocks noChangeAspect="1"/>
          </p:cNvPicPr>
          <p:nvPr/>
        </p:nvPicPr>
        <p:blipFill>
          <a:blip r:embed="rId3">
            <a:extLst/>
          </a:blip>
          <a:stretch>
            <a:fillRect/>
          </a:stretch>
        </p:blipFill>
        <p:spPr>
          <a:xfrm>
            <a:off x="1063587" y="2386265"/>
            <a:ext cx="2795099" cy="1350049"/>
          </a:xfrm>
          <a:prstGeom prst="rect">
            <a:avLst/>
          </a:prstGeom>
          <a:ln w="12700">
            <a:miter lim="400000"/>
          </a:ln>
        </p:spPr>
      </p:pic>
      <p:pic>
        <p:nvPicPr>
          <p:cNvPr id="131" name="Immagine 7" descr="Immagine 7"/>
          <p:cNvPicPr>
            <a:picLocks noChangeAspect="1"/>
          </p:cNvPicPr>
          <p:nvPr/>
        </p:nvPicPr>
        <p:blipFill>
          <a:blip r:embed="rId4">
            <a:extLst/>
          </a:blip>
          <a:stretch>
            <a:fillRect/>
          </a:stretch>
        </p:blipFill>
        <p:spPr>
          <a:xfrm flipH="1">
            <a:off x="4427866" y="2385971"/>
            <a:ext cx="2394592" cy="1350636"/>
          </a:xfrm>
          <a:prstGeom prst="rect">
            <a:avLst/>
          </a:prstGeom>
          <a:ln w="12700">
            <a:miter lim="400000"/>
          </a:ln>
        </p:spPr>
      </p:pic>
      <p:sp>
        <p:nvSpPr>
          <p:cNvPr id="132" name="Numero diapositiva"/>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 name="Google Shape;84;p13" descr="Google Shape;84;p13"/>
          <p:cNvPicPr>
            <a:picLocks noChangeAspect="1"/>
          </p:cNvPicPr>
          <p:nvPr/>
        </p:nvPicPr>
        <p:blipFill>
          <a:blip r:embed="rId5">
            <a:extLst/>
          </a:blip>
          <a:stretch>
            <a:fillRect/>
          </a:stretch>
        </p:blipFill>
        <p:spPr>
          <a:xfrm>
            <a:off x="4017714" y="6417609"/>
            <a:ext cx="1108573" cy="162006"/>
          </a:xfrm>
          <a:prstGeom prst="rect">
            <a:avLst/>
          </a:prstGeom>
          <a:ln w="12700">
            <a:miter lim="400000"/>
          </a:ln>
        </p:spPr>
      </p:pic>
      <p:sp>
        <p:nvSpPr>
          <p:cNvPr id="134" name="(*) Una pietra di paragone è una tavoletta di pietra scura (basanite, ardesia o lidite), utilizzata per saggiare leghe di metalli preziosi."/>
          <p:cNvSpPr txBox="1"/>
          <p:nvPr/>
        </p:nvSpPr>
        <p:spPr>
          <a:xfrm>
            <a:off x="160582" y="5779199"/>
            <a:ext cx="8379961" cy="24830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200">
                <a:solidFill>
                  <a:srgbClr val="202124"/>
                </a:solidFill>
                <a:latin typeface="Calibri"/>
                <a:ea typeface="Calibri"/>
                <a:cs typeface="Calibri"/>
                <a:sym typeface="Calibri"/>
              </a:defRPr>
            </a:lvl1pPr>
          </a:lstStyle>
          <a:p>
            <a:pPr/>
            <a:r>
              <a:t>(*) Una pietra di paragone è una tavoletta di pietra scura (basanite, ardesia o lidite), utilizzata per saggiare leghe di metalli preziosi.</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egnaposto testo 1"/>
          <p:cNvSpPr txBox="1"/>
          <p:nvPr>
            <p:ph type="body" idx="1"/>
          </p:nvPr>
        </p:nvSpPr>
        <p:spPr>
          <a:xfrm>
            <a:off x="224075" y="1083103"/>
            <a:ext cx="8695850" cy="4519251"/>
          </a:xfrm>
          <a:prstGeom prst="rect">
            <a:avLst/>
          </a:prstGeom>
        </p:spPr>
        <p:txBody>
          <a:bodyPr/>
          <a:lstStyle/>
          <a:p>
            <a:pPr marL="0" indent="0">
              <a:buSzTx/>
              <a:buNone/>
              <a:defRPr sz="1400">
                <a:latin typeface="Calibri"/>
                <a:ea typeface="Calibri"/>
                <a:cs typeface="Calibri"/>
                <a:sym typeface="Calibri"/>
              </a:defRPr>
            </a:pPr>
            <a:r>
              <a:t>Successivamente intervenne la </a:t>
            </a:r>
            <a:r>
              <a:rPr b="1"/>
              <a:t>coniazione</a:t>
            </a:r>
            <a:r>
              <a:t> a </a:t>
            </a:r>
            <a:r>
              <a:rPr b="1"/>
              <a:t>garantire il peso e il valore del metallo. </a:t>
            </a:r>
          </a:p>
          <a:p>
            <a:pPr marL="0" indent="0">
              <a:buSzTx/>
              <a:buNone/>
              <a:defRPr b="1" sz="1400">
                <a:latin typeface="Calibri"/>
                <a:ea typeface="Calibri"/>
                <a:cs typeface="Calibri"/>
                <a:sym typeface="Calibri"/>
              </a:defRPr>
            </a:pPr>
            <a:r>
              <a:t>Lo stato accentrò su di se il potere di coniare</a:t>
            </a:r>
            <a:r>
              <a:rPr b="0"/>
              <a:t> le monete fatte di metalli preziosi il cui valore era attestato dall’immagine del sovrano impressa su una delle due facce. </a:t>
            </a:r>
          </a:p>
          <a:p>
            <a:pPr marL="0" indent="0">
              <a:buSzTx/>
              <a:buNone/>
              <a:defRPr sz="1400">
                <a:latin typeface="Calibri"/>
                <a:ea typeface="Calibri"/>
                <a:cs typeface="Calibri"/>
                <a:sym typeface="Calibri"/>
              </a:defRPr>
            </a:pPr>
            <a:r>
              <a:t>Lo stato </a:t>
            </a:r>
            <a:r>
              <a:rPr b="1"/>
              <a:t>garantiva il valore della monet</a:t>
            </a:r>
            <a:r>
              <a:t>a, e cioè si impegnava a farla accettare in pagamento dai cittadini e ad accettarla esso stesso, ad esempio per il pagamento delle tasse.</a:t>
            </a:r>
          </a:p>
          <a:p>
            <a:pPr marL="0" indent="0">
              <a:buSzTx/>
              <a:buNone/>
              <a:defRPr sz="1400">
                <a:latin typeface="Calibri"/>
                <a:ea typeface="Calibri"/>
                <a:cs typeface="Calibri"/>
                <a:sym typeface="Calibri"/>
              </a:defRPr>
            </a:pPr>
            <a:r>
              <a:t>La </a:t>
            </a:r>
            <a:r>
              <a:rPr b="1"/>
              <a:t>coniazione</a:t>
            </a:r>
            <a:r>
              <a:t>, garantendo il peso e il valore della moneta, rende superflua la “pesatura”, e di conseguenza </a:t>
            </a:r>
            <a:r>
              <a:rPr b="1"/>
              <a:t>rende gli scambi commerciali più veloci e più sicuri</a:t>
            </a:r>
            <a:r>
              <a:t>.</a:t>
            </a:r>
          </a:p>
          <a:p>
            <a:pPr marL="0" indent="0">
              <a:buSzTx/>
              <a:buNone/>
              <a:defRPr sz="600">
                <a:latin typeface="Calibri"/>
                <a:ea typeface="Calibri"/>
                <a:cs typeface="Calibri"/>
                <a:sym typeface="Calibri"/>
              </a:defRPr>
            </a:pPr>
          </a:p>
          <a:p>
            <a:pPr marL="0" indent="0">
              <a:buSzTx/>
              <a:buNone/>
              <a:defRPr sz="1400">
                <a:latin typeface="Calibri"/>
                <a:ea typeface="Calibri"/>
                <a:cs typeface="Calibri"/>
                <a:sym typeface="Calibri"/>
              </a:defRPr>
            </a:pPr>
            <a:r>
              <a:t>L’uso della </a:t>
            </a:r>
            <a:r>
              <a:rPr b="1"/>
              <a:t>moneta in metallo prezioso</a:t>
            </a:r>
            <a:r>
              <a:t> presentava dei </a:t>
            </a:r>
            <a:r>
              <a:rPr b="1"/>
              <a:t>costi</a:t>
            </a:r>
            <a:r>
              <a:t>:</a:t>
            </a:r>
          </a:p>
        </p:txBody>
      </p:sp>
      <p:sp>
        <p:nvSpPr>
          <p:cNvPr id="139" name="Titolo 2"/>
          <p:cNvSpPr txBox="1"/>
          <p:nvPr>
            <p:ph type="title"/>
          </p:nvPr>
        </p:nvSpPr>
        <p:spPr>
          <a:xfrm>
            <a:off x="228539" y="312974"/>
            <a:ext cx="8064167" cy="436240"/>
          </a:xfrm>
          <a:prstGeom prst="rect">
            <a:avLst/>
          </a:prstGeom>
        </p:spPr>
        <p:txBody>
          <a:bodyPr/>
          <a:lstStyle>
            <a:lvl1pPr>
              <a:defRPr sz="2400"/>
            </a:lvl1pPr>
          </a:lstStyle>
          <a:p>
            <a:pPr/>
            <a:r>
              <a:t>La moneta coniata</a:t>
            </a:r>
          </a:p>
        </p:txBody>
      </p:sp>
      <p:pic>
        <p:nvPicPr>
          <p:cNvPr id="140" name="Immagine 3" descr="Immagine 3"/>
          <p:cNvPicPr>
            <a:picLocks noChangeAspect="1"/>
          </p:cNvPicPr>
          <p:nvPr/>
        </p:nvPicPr>
        <p:blipFill>
          <a:blip r:embed="rId3">
            <a:extLst/>
          </a:blip>
          <a:stretch>
            <a:fillRect/>
          </a:stretch>
        </p:blipFill>
        <p:spPr>
          <a:xfrm>
            <a:off x="74679" y="3262391"/>
            <a:ext cx="5872676" cy="2691991"/>
          </a:xfrm>
          <a:prstGeom prst="rect">
            <a:avLst/>
          </a:prstGeom>
          <a:ln w="12700">
            <a:miter lim="400000"/>
          </a:ln>
        </p:spPr>
      </p:pic>
      <p:sp>
        <p:nvSpPr>
          <p:cNvPr id="141" name="Numero diapositiva"/>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 name="Google Shape;84;p13" descr="Google Shape;84;p13"/>
          <p:cNvPicPr>
            <a:picLocks noChangeAspect="1"/>
          </p:cNvPicPr>
          <p:nvPr/>
        </p:nvPicPr>
        <p:blipFill>
          <a:blip r:embed="rId4">
            <a:extLst/>
          </a:blip>
          <a:stretch>
            <a:fillRect/>
          </a:stretch>
        </p:blipFill>
        <p:spPr>
          <a:xfrm>
            <a:off x="4017714" y="6417612"/>
            <a:ext cx="1108573" cy="16200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